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59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1E3DF-2B75-4998-9B67-E1932DF9D27D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4E709-0BD8-428B-884E-92EE2B6DC9B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915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7C3B4-33B5-4B6D-9CD0-92D89F900F6A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4264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7C3B4-33B5-4B6D-9CD0-92D89F900F6A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266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906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988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947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871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728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605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337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39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115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107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706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98A39-4351-470F-93E3-1944D38E52E6}" type="datetimeFigureOut">
              <a:rPr lang="da-DK" smtClean="0"/>
              <a:t>09-06-2016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B0C1E-5E69-4A84-931C-18706DAFE2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679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885950" y="1122363"/>
            <a:ext cx="8420100" cy="1985222"/>
          </a:xfrm>
        </p:spPr>
        <p:txBody>
          <a:bodyPr/>
          <a:lstStyle/>
          <a:p>
            <a:r>
              <a:rPr lang="da-DK" b="1" dirty="0" smtClean="0">
                <a:latin typeface="Trebuchet MS" panose="020B0603020202020204" pitchFamily="34" charset="0"/>
              </a:rPr>
              <a:t>ABC Poster</a:t>
            </a:r>
            <a:endParaRPr lang="da-DK" b="1" dirty="0">
              <a:latin typeface="Trebuchet MS" panose="020B0603020202020204" pitchFamily="34" charset="0"/>
            </a:endParaRPr>
          </a:p>
        </p:txBody>
      </p:sp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a-DK" b="1" dirty="0" smtClean="0"/>
              <a:t>Print it, </a:t>
            </a:r>
            <a:r>
              <a:rPr lang="da-DK" b="1" dirty="0" err="1" smtClean="0"/>
              <a:t>read</a:t>
            </a:r>
            <a:r>
              <a:rPr lang="da-DK" b="1" dirty="0" smtClean="0"/>
              <a:t> it and hang it up! </a:t>
            </a:r>
          </a:p>
          <a:p>
            <a:endParaRPr lang="da-DK" b="1" dirty="0" smtClean="0"/>
          </a:p>
          <a:p>
            <a:r>
              <a:rPr lang="en-US" dirty="0" smtClean="0"/>
              <a:t>Hang the poster in all departments, so your colleagues easily can learn the ABC codes</a:t>
            </a:r>
            <a:endParaRPr lang="en-US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311" y="5738357"/>
            <a:ext cx="10953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13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ge pilforbindelse 33"/>
          <p:cNvCxnSpPr>
            <a:cxnSpLocks noChangeShapeType="1"/>
          </p:cNvCxnSpPr>
          <p:nvPr/>
        </p:nvCxnSpPr>
        <p:spPr bwMode="auto">
          <a:xfrm>
            <a:off x="5512696" y="4998427"/>
            <a:ext cx="844062" cy="844062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pic>
        <p:nvPicPr>
          <p:cNvPr id="18" name="Billed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452" y="2685896"/>
            <a:ext cx="2478711" cy="2012419"/>
          </a:xfrm>
          <a:prstGeom prst="rect">
            <a:avLst/>
          </a:prstGeom>
        </p:spPr>
      </p:pic>
      <p:cxnSp>
        <p:nvCxnSpPr>
          <p:cNvPr id="21" name="Lige pilforbindelse 20"/>
          <p:cNvCxnSpPr>
            <a:cxnSpLocks noChangeAspect="1"/>
          </p:cNvCxnSpPr>
          <p:nvPr/>
        </p:nvCxnSpPr>
        <p:spPr>
          <a:xfrm flipH="1" flipV="1">
            <a:off x="5200753" y="2605094"/>
            <a:ext cx="356716" cy="3163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ge pilforbindelse 43"/>
          <p:cNvCxnSpPr/>
          <p:nvPr/>
        </p:nvCxnSpPr>
        <p:spPr>
          <a:xfrm flipV="1">
            <a:off x="7566225" y="2605094"/>
            <a:ext cx="310452" cy="299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pilforbindelse 45"/>
          <p:cNvCxnSpPr/>
          <p:nvPr/>
        </p:nvCxnSpPr>
        <p:spPr>
          <a:xfrm flipH="1">
            <a:off x="5200753" y="4681679"/>
            <a:ext cx="304192" cy="3167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e 47"/>
          <p:cNvGrpSpPr/>
          <p:nvPr/>
        </p:nvGrpSpPr>
        <p:grpSpPr>
          <a:xfrm>
            <a:off x="7556600" y="64426"/>
            <a:ext cx="3434806" cy="3170097"/>
            <a:chOff x="6413600" y="36368"/>
            <a:chExt cx="3439974" cy="3170097"/>
          </a:xfrm>
        </p:grpSpPr>
        <p:grpSp>
          <p:nvGrpSpPr>
            <p:cNvPr id="41" name="Gruppe 40"/>
            <p:cNvGrpSpPr/>
            <p:nvPr/>
          </p:nvGrpSpPr>
          <p:grpSpPr>
            <a:xfrm>
              <a:off x="6413600" y="36368"/>
              <a:ext cx="3439974" cy="3170097"/>
              <a:chOff x="6413600" y="36368"/>
              <a:chExt cx="3439974" cy="3170097"/>
            </a:xfrm>
          </p:grpSpPr>
          <p:sp>
            <p:nvSpPr>
              <p:cNvPr id="17" name="Text Box 34"/>
              <p:cNvSpPr txBox="1">
                <a:spLocks noChangeArrowheads="1"/>
              </p:cNvSpPr>
              <p:nvPr/>
            </p:nvSpPr>
            <p:spPr bwMode="auto">
              <a:xfrm>
                <a:off x="6772651" y="379729"/>
                <a:ext cx="3080923" cy="2826736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1108" b="1" dirty="0" smtClean="0"/>
                  <a:t>                   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RISK</a:t>
                </a:r>
              </a:p>
              <a:p>
                <a:endParaRPr lang="en-US" sz="923" b="1" dirty="0" smtClean="0"/>
              </a:p>
              <a:p>
                <a:endParaRPr lang="en-US" sz="923" b="1" dirty="0" smtClean="0"/>
              </a:p>
              <a:p>
                <a:endParaRPr lang="en-US" sz="923" b="1" dirty="0" smtClean="0"/>
              </a:p>
              <a:p>
                <a:r>
                  <a:rPr lang="en-US" sz="1100" b="1" dirty="0" smtClean="0"/>
                  <a:t>Guidelines</a:t>
                </a:r>
              </a:p>
              <a:p>
                <a:r>
                  <a:rPr lang="en-US" sz="1100" dirty="0" smtClean="0"/>
                  <a:t>Be careful and control the </a:t>
                </a:r>
                <a:r>
                  <a:rPr lang="en-US" sz="1100" dirty="0"/>
                  <a:t>products </a:t>
                </a:r>
                <a:r>
                  <a:rPr lang="en-US" sz="1100" dirty="0" smtClean="0"/>
                  <a:t>manually</a:t>
                </a:r>
              </a:p>
              <a:p>
                <a:r>
                  <a:rPr lang="en-US" sz="1100" dirty="0" smtClean="0"/>
                  <a:t>Always check up on forecasts before purchasing!</a:t>
                </a:r>
              </a:p>
              <a:p>
                <a:r>
                  <a:rPr lang="en-US" sz="1100" dirty="0" smtClean="0"/>
                  <a:t>Consider Produce to Order</a:t>
                </a:r>
              </a:p>
              <a:p>
                <a:r>
                  <a:rPr lang="en-US" sz="1100" dirty="0" smtClean="0"/>
                  <a:t>Focus on return policy</a:t>
                </a:r>
              </a:p>
              <a:p>
                <a:endParaRPr lang="en-US" sz="1100" b="1" dirty="0" smtClean="0"/>
              </a:p>
              <a:p>
                <a:r>
                  <a:rPr lang="en-US" sz="1100" b="1" dirty="0" smtClean="0"/>
                  <a:t>NB</a:t>
                </a:r>
              </a:p>
              <a:p>
                <a:r>
                  <a:rPr lang="en-US" sz="1100" dirty="0" smtClean="0"/>
                  <a:t>Focus on delivery time instead of price when negotiating with suppliers</a:t>
                </a:r>
              </a:p>
              <a:p>
                <a:endParaRPr lang="en-US" sz="1100" dirty="0" smtClean="0"/>
              </a:p>
              <a:p>
                <a:r>
                  <a:rPr lang="en-US" sz="1100" b="1" dirty="0" smtClean="0"/>
                  <a:t>Thresholds</a:t>
                </a:r>
              </a:p>
              <a:p>
                <a:r>
                  <a:rPr lang="en-US" sz="1100" dirty="0" smtClean="0"/>
                  <a:t>Cost value above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USD. &amp; less than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 </a:t>
                </a:r>
                <a:r>
                  <a:rPr lang="en-US" sz="1100" dirty="0" err="1" smtClean="0"/>
                  <a:t>ppy</a:t>
                </a:r>
                <a:endParaRPr lang="en-US" sz="1100" dirty="0"/>
              </a:p>
            </p:txBody>
          </p:sp>
          <p:grpSp>
            <p:nvGrpSpPr>
              <p:cNvPr id="20" name="Gruppe 19"/>
              <p:cNvGrpSpPr/>
              <p:nvPr/>
            </p:nvGrpSpPr>
            <p:grpSpPr>
              <a:xfrm>
                <a:off x="6413600" y="36368"/>
                <a:ext cx="991694" cy="991694"/>
                <a:chOff x="8171936" y="115633"/>
                <a:chExt cx="1074335" cy="1074335"/>
              </a:xfrm>
            </p:grpSpPr>
            <p:sp>
              <p:nvSpPr>
                <p:cNvPr id="2" name="Ellipse 1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62" dirty="0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" name="Tekstfelt 2"/>
                <p:cNvSpPr txBox="1"/>
                <p:nvPr/>
              </p:nvSpPr>
              <p:spPr>
                <a:xfrm>
                  <a:off x="8327086" y="286789"/>
                  <a:ext cx="828936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 smtClean="0">
                      <a:solidFill>
                        <a:srgbClr val="B10528"/>
                      </a:solidFill>
                    </a:rPr>
                    <a:t>AC</a:t>
                  </a:r>
                  <a:endParaRPr lang="en-US" sz="3600" b="1" dirty="0">
                    <a:solidFill>
                      <a:srgbClr val="B10528"/>
                    </a:solidFill>
                  </a:endParaRPr>
                </a:p>
              </p:txBody>
            </p:sp>
          </p:grpSp>
        </p:grpSp>
        <p:sp>
          <p:nvSpPr>
            <p:cNvPr id="22" name="Tekstfelt 21"/>
            <p:cNvSpPr txBox="1"/>
            <p:nvPr/>
          </p:nvSpPr>
          <p:spPr>
            <a:xfrm>
              <a:off x="7839899" y="501399"/>
              <a:ext cx="19238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b="1" dirty="0" smtClean="0"/>
                <a:t>Uncertain products</a:t>
              </a:r>
            </a:p>
            <a:p>
              <a:pPr algn="r"/>
              <a:r>
                <a:rPr lang="en-US" sz="1000" dirty="0" smtClean="0"/>
                <a:t>High value – few picks</a:t>
              </a:r>
              <a:endParaRPr lang="en-US" sz="1000" dirty="0"/>
            </a:p>
          </p:txBody>
        </p:sp>
      </p:grpSp>
      <p:grpSp>
        <p:nvGrpSpPr>
          <p:cNvPr id="50" name="Gruppe 49"/>
          <p:cNvGrpSpPr/>
          <p:nvPr/>
        </p:nvGrpSpPr>
        <p:grpSpPr>
          <a:xfrm>
            <a:off x="7624199" y="3458978"/>
            <a:ext cx="3395883" cy="3335408"/>
            <a:chOff x="6413600" y="3840598"/>
            <a:chExt cx="3286952" cy="3335408"/>
          </a:xfrm>
        </p:grpSpPr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6696137" y="4152742"/>
              <a:ext cx="3004415" cy="3023264"/>
            </a:xfrm>
            <a:prstGeom prst="rect">
              <a:avLst/>
            </a:prstGeom>
            <a:ln>
              <a:solidFill>
                <a:srgbClr val="3939A4"/>
              </a:solidFill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b="1" dirty="0" smtClean="0"/>
                <a:t>             </a:t>
              </a:r>
              <a:r>
                <a:rPr lang="en-US" b="1" dirty="0" smtClean="0">
                  <a:solidFill>
                    <a:srgbClr val="3939A4"/>
                  </a:solidFill>
                </a:rPr>
                <a:t>SLOW</a:t>
              </a:r>
            </a:p>
            <a:p>
              <a:endParaRPr lang="en-US" sz="923" b="1" dirty="0" smtClean="0"/>
            </a:p>
            <a:p>
              <a:endParaRPr lang="en-US" sz="923" b="1" dirty="0" smtClean="0"/>
            </a:p>
            <a:p>
              <a:endParaRPr lang="en-US" sz="1100" b="1" dirty="0" smtClean="0"/>
            </a:p>
            <a:p>
              <a:r>
                <a:rPr lang="en-US" sz="1100" b="1" dirty="0" smtClean="0"/>
                <a:t>Guidelines</a:t>
              </a:r>
            </a:p>
            <a:p>
              <a:r>
                <a:rPr lang="en-US" sz="1100" dirty="0" smtClean="0"/>
                <a:t>Use the absolute minimum of time possible on these products</a:t>
              </a:r>
            </a:p>
            <a:p>
              <a:r>
                <a:rPr lang="en-US" sz="1100" dirty="0" smtClean="0"/>
                <a:t>Consider alternative products</a:t>
              </a:r>
            </a:p>
            <a:p>
              <a:r>
                <a:rPr lang="en-US" sz="1100" dirty="0" smtClean="0"/>
                <a:t>Go for lowest purchase amounts possible (MOQ)</a:t>
              </a:r>
            </a:p>
            <a:p>
              <a:r>
                <a:rPr lang="en-US" sz="1100" dirty="0" smtClean="0"/>
                <a:t>Consider contribution margins vs ordering costs</a:t>
              </a:r>
            </a:p>
            <a:p>
              <a:endParaRPr lang="en-US" sz="1100" b="1" dirty="0" smtClean="0"/>
            </a:p>
            <a:p>
              <a:r>
                <a:rPr lang="en-US" sz="1100" b="1" dirty="0" smtClean="0"/>
                <a:t>NB</a:t>
              </a:r>
            </a:p>
            <a:p>
              <a:r>
                <a:rPr lang="en-US" sz="1100" dirty="0" smtClean="0"/>
                <a:t>These are your “Long tale products.” Consider assortment strategy. Is this product necessary?</a:t>
              </a:r>
            </a:p>
            <a:p>
              <a:endParaRPr lang="en-US" sz="1100" dirty="0" smtClean="0"/>
            </a:p>
            <a:p>
              <a:r>
                <a:rPr lang="en-US" sz="1100" b="1" dirty="0" smtClean="0"/>
                <a:t>Thresholds</a:t>
              </a:r>
            </a:p>
            <a:p>
              <a:r>
                <a:rPr lang="en-US" sz="1100" dirty="0" smtClean="0"/>
                <a:t>Cost value below </a:t>
              </a:r>
              <a:r>
                <a:rPr lang="en-US" sz="1100" dirty="0" smtClean="0">
                  <a:solidFill>
                    <a:srgbClr val="FF0000"/>
                  </a:solidFill>
                </a:rPr>
                <a:t>XX</a:t>
              </a:r>
              <a:r>
                <a:rPr lang="en-US" sz="1100" dirty="0" smtClean="0"/>
                <a:t> USD. &amp; less than </a:t>
              </a:r>
              <a:r>
                <a:rPr lang="en-US" sz="1100" dirty="0" smtClean="0">
                  <a:solidFill>
                    <a:srgbClr val="FF0000"/>
                  </a:solidFill>
                </a:rPr>
                <a:t>XX</a:t>
              </a:r>
              <a:r>
                <a:rPr lang="en-US" sz="1100" dirty="0" smtClean="0"/>
                <a:t>  </a:t>
              </a:r>
              <a:r>
                <a:rPr lang="en-US" sz="1100" dirty="0" err="1" smtClean="0"/>
                <a:t>ppy</a:t>
              </a:r>
              <a:endParaRPr lang="en-US" sz="1100" dirty="0"/>
            </a:p>
          </p:txBody>
        </p:sp>
        <p:grpSp>
          <p:nvGrpSpPr>
            <p:cNvPr id="42" name="Gruppe 41"/>
            <p:cNvGrpSpPr/>
            <p:nvPr/>
          </p:nvGrpSpPr>
          <p:grpSpPr>
            <a:xfrm>
              <a:off x="6413600" y="3840598"/>
              <a:ext cx="3259197" cy="991694"/>
              <a:chOff x="6413600" y="3840598"/>
              <a:chExt cx="3259197" cy="991694"/>
            </a:xfrm>
          </p:grpSpPr>
          <p:sp>
            <p:nvSpPr>
              <p:cNvPr id="29" name="Tekstfelt 28"/>
              <p:cNvSpPr txBox="1"/>
              <p:nvPr/>
            </p:nvSpPr>
            <p:spPr>
              <a:xfrm>
                <a:off x="7226634" y="4107976"/>
                <a:ext cx="244616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US" sz="1000" b="1" dirty="0" smtClean="0"/>
              </a:p>
              <a:p>
                <a:pPr algn="r"/>
                <a:r>
                  <a:rPr lang="en-US" sz="1000" b="1" dirty="0"/>
                  <a:t>L</a:t>
                </a:r>
                <a:r>
                  <a:rPr lang="en-US" sz="1000" b="1" dirty="0" smtClean="0"/>
                  <a:t>east important products</a:t>
                </a:r>
              </a:p>
              <a:p>
                <a:pPr algn="r"/>
                <a:r>
                  <a:rPr lang="en-US" sz="1000" dirty="0" smtClean="0"/>
                  <a:t>Low value – few picks</a:t>
                </a:r>
                <a:endParaRPr lang="en-US" sz="1000" dirty="0"/>
              </a:p>
            </p:txBody>
          </p:sp>
          <p:grpSp>
            <p:nvGrpSpPr>
              <p:cNvPr id="37" name="Gruppe 36"/>
              <p:cNvGrpSpPr/>
              <p:nvPr/>
            </p:nvGrpSpPr>
            <p:grpSpPr>
              <a:xfrm>
                <a:off x="6413600" y="3840598"/>
                <a:ext cx="991694" cy="991694"/>
                <a:chOff x="8171936" y="115633"/>
                <a:chExt cx="1074335" cy="1074335"/>
              </a:xfrm>
            </p:grpSpPr>
            <p:sp>
              <p:nvSpPr>
                <p:cNvPr id="38" name="Ellipse 37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3939A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62" dirty="0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9" name="Tekstfelt 38"/>
                <p:cNvSpPr txBox="1"/>
                <p:nvPr/>
              </p:nvSpPr>
              <p:spPr>
                <a:xfrm>
                  <a:off x="8335413" y="295029"/>
                  <a:ext cx="747377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 smtClean="0">
                      <a:solidFill>
                        <a:srgbClr val="3939A4"/>
                      </a:solidFill>
                    </a:rPr>
                    <a:t>CC</a:t>
                  </a:r>
                  <a:endParaRPr lang="en-US" sz="3600" b="1" dirty="0">
                    <a:solidFill>
                      <a:srgbClr val="3939A4"/>
                    </a:solidFill>
                  </a:endParaRPr>
                </a:p>
              </p:txBody>
            </p:sp>
          </p:grpSp>
        </p:grpSp>
      </p:grpSp>
      <p:grpSp>
        <p:nvGrpSpPr>
          <p:cNvPr id="47" name="Gruppe 46"/>
          <p:cNvGrpSpPr/>
          <p:nvPr/>
        </p:nvGrpSpPr>
        <p:grpSpPr>
          <a:xfrm>
            <a:off x="1280648" y="64425"/>
            <a:ext cx="3870289" cy="3271626"/>
            <a:chOff x="455160" y="-293883"/>
            <a:chExt cx="3870289" cy="3271626"/>
          </a:xfrm>
        </p:grpSpPr>
        <p:grpSp>
          <p:nvGrpSpPr>
            <p:cNvPr id="40" name="Gruppe 39"/>
            <p:cNvGrpSpPr/>
            <p:nvPr/>
          </p:nvGrpSpPr>
          <p:grpSpPr>
            <a:xfrm>
              <a:off x="455160" y="-293883"/>
              <a:ext cx="3870289" cy="3271626"/>
              <a:chOff x="455160" y="-293883"/>
              <a:chExt cx="3870289" cy="3271626"/>
            </a:xfrm>
          </p:grpSpPr>
          <p:sp>
            <p:nvSpPr>
              <p:cNvPr id="11" name="Text Box 34"/>
              <p:cNvSpPr txBox="1">
                <a:spLocks noChangeArrowheads="1"/>
              </p:cNvSpPr>
              <p:nvPr/>
            </p:nvSpPr>
            <p:spPr bwMode="auto">
              <a:xfrm>
                <a:off x="732286" y="96505"/>
                <a:ext cx="3593163" cy="2881238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solidFill>
                      <a:srgbClr val="B00527"/>
                    </a:solidFill>
                  </a:rPr>
                  <a:t>             FOCUS</a:t>
                </a:r>
              </a:p>
              <a:p>
                <a:endParaRPr lang="en-US" sz="923" b="1" dirty="0" smtClean="0"/>
              </a:p>
              <a:p>
                <a:endParaRPr lang="en-US" sz="1100" b="1" dirty="0" smtClean="0"/>
              </a:p>
              <a:p>
                <a:r>
                  <a:rPr lang="en-US" sz="1100" b="1" dirty="0" smtClean="0"/>
                  <a:t>Guidelines</a:t>
                </a:r>
              </a:p>
              <a:p>
                <a:r>
                  <a:rPr lang="en-US" sz="1100" dirty="0" smtClean="0"/>
                  <a:t>Never out of stock (NOOS)</a:t>
                </a:r>
              </a:p>
              <a:p>
                <a:r>
                  <a:rPr lang="en-US" sz="1100" dirty="0" smtClean="0"/>
                  <a:t>Dispose daily</a:t>
                </a:r>
              </a:p>
              <a:p>
                <a:r>
                  <a:rPr lang="en-US" sz="1100" dirty="0" smtClean="0"/>
                  <a:t>Medium order sizes, frequent ordering</a:t>
                </a:r>
              </a:p>
              <a:p>
                <a:r>
                  <a:rPr lang="en-US" sz="1100" dirty="0" smtClean="0"/>
                  <a:t>Go for high service factor (on-time delivery)</a:t>
                </a:r>
              </a:p>
              <a:p>
                <a:endParaRPr lang="en-US" sz="1100" b="1" dirty="0" smtClean="0"/>
              </a:p>
              <a:p>
                <a:r>
                  <a:rPr lang="en-US" sz="1100" b="1" dirty="0" smtClean="0"/>
                  <a:t>NB</a:t>
                </a:r>
              </a:p>
              <a:p>
                <a:r>
                  <a:rPr lang="en-US" sz="1100" dirty="0" smtClean="0"/>
                  <a:t>AA are your most important products, avoid stock outs, but don’t purchase excessively (high value)</a:t>
                </a:r>
              </a:p>
              <a:p>
                <a:r>
                  <a:rPr lang="en-US" sz="1100" dirty="0" smtClean="0"/>
                  <a:t>Remember, </a:t>
                </a:r>
                <a:r>
                  <a:rPr lang="en-US" sz="1100" dirty="0"/>
                  <a:t>products </a:t>
                </a:r>
                <a:r>
                  <a:rPr lang="en-US" sz="1100" dirty="0" smtClean="0"/>
                  <a:t>with few customers are high risk</a:t>
                </a:r>
              </a:p>
              <a:p>
                <a:endParaRPr lang="en-US" sz="1100" b="1" dirty="0" smtClean="0"/>
              </a:p>
              <a:p>
                <a:r>
                  <a:rPr lang="en-US" sz="1100" b="1" dirty="0" smtClean="0"/>
                  <a:t>Thresholds</a:t>
                </a:r>
              </a:p>
              <a:p>
                <a:r>
                  <a:rPr lang="en-US" sz="1100" dirty="0" smtClean="0"/>
                  <a:t>Cost value above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USD. &amp; more than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 picks per year</a:t>
                </a:r>
                <a:endParaRPr lang="en-US" sz="1100" dirty="0"/>
              </a:p>
            </p:txBody>
          </p:sp>
          <p:grpSp>
            <p:nvGrpSpPr>
              <p:cNvPr id="31" name="Gruppe 30"/>
              <p:cNvGrpSpPr/>
              <p:nvPr/>
            </p:nvGrpSpPr>
            <p:grpSpPr>
              <a:xfrm>
                <a:off x="455160" y="-293883"/>
                <a:ext cx="991694" cy="991694"/>
                <a:chOff x="8171936" y="115633"/>
                <a:chExt cx="1074335" cy="1074335"/>
              </a:xfrm>
            </p:grpSpPr>
            <p:sp>
              <p:nvSpPr>
                <p:cNvPr id="32" name="Ellipse 31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62" dirty="0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3" name="Tekstfelt 32"/>
                <p:cNvSpPr txBox="1"/>
                <p:nvPr/>
              </p:nvSpPr>
              <p:spPr>
                <a:xfrm>
                  <a:off x="8320217" y="295029"/>
                  <a:ext cx="824171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 smtClean="0">
                      <a:solidFill>
                        <a:srgbClr val="B10528"/>
                      </a:solidFill>
                    </a:rPr>
                    <a:t>AA</a:t>
                  </a:r>
                  <a:endParaRPr lang="en-US" sz="3600" b="1" dirty="0">
                    <a:solidFill>
                      <a:srgbClr val="B10528"/>
                    </a:solidFill>
                  </a:endParaRPr>
                </a:p>
              </p:txBody>
            </p:sp>
          </p:grpSp>
        </p:grpSp>
        <p:sp>
          <p:nvSpPr>
            <p:cNvPr id="30" name="Tekstfelt 29"/>
            <p:cNvSpPr txBox="1"/>
            <p:nvPr/>
          </p:nvSpPr>
          <p:spPr>
            <a:xfrm>
              <a:off x="2682578" y="215714"/>
              <a:ext cx="16215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b="1" dirty="0" smtClean="0"/>
                <a:t>Most important products</a:t>
              </a:r>
            </a:p>
            <a:p>
              <a:pPr algn="r"/>
              <a:r>
                <a:rPr lang="en-US" sz="1000" dirty="0" smtClean="0"/>
                <a:t>High value – many picks</a:t>
              </a:r>
              <a:endParaRPr lang="en-US" sz="1000" dirty="0"/>
            </a:p>
          </p:txBody>
        </p:sp>
      </p:grpSp>
      <p:grpSp>
        <p:nvGrpSpPr>
          <p:cNvPr id="49" name="Gruppe 48"/>
          <p:cNvGrpSpPr/>
          <p:nvPr/>
        </p:nvGrpSpPr>
        <p:grpSpPr>
          <a:xfrm>
            <a:off x="1160518" y="3547674"/>
            <a:ext cx="3990419" cy="3078592"/>
            <a:chOff x="-1389278" y="3011288"/>
            <a:chExt cx="3990419" cy="3078592"/>
          </a:xfrm>
        </p:grpSpPr>
        <p:grpSp>
          <p:nvGrpSpPr>
            <p:cNvPr id="45" name="Gruppe 44"/>
            <p:cNvGrpSpPr/>
            <p:nvPr/>
          </p:nvGrpSpPr>
          <p:grpSpPr>
            <a:xfrm>
              <a:off x="-1389278" y="3011288"/>
              <a:ext cx="3990418" cy="3078592"/>
              <a:chOff x="-1389278" y="3011288"/>
              <a:chExt cx="4158058" cy="3078592"/>
            </a:xfrm>
          </p:grpSpPr>
          <p:sp>
            <p:nvSpPr>
              <p:cNvPr id="6" name="Text Box 34"/>
              <p:cNvSpPr txBox="1">
                <a:spLocks noChangeArrowheads="1"/>
              </p:cNvSpPr>
              <p:nvPr/>
            </p:nvSpPr>
            <p:spPr bwMode="auto">
              <a:xfrm>
                <a:off x="-975334" y="3350669"/>
                <a:ext cx="3744114" cy="2739211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solidFill>
                      <a:srgbClr val="B00527"/>
                    </a:solidFill>
                  </a:rPr>
                  <a:t>           FASTRUNNER</a:t>
                </a:r>
              </a:p>
              <a:p>
                <a:endParaRPr lang="en-US" sz="1100" b="1" dirty="0" smtClean="0"/>
              </a:p>
              <a:p>
                <a:endParaRPr lang="en-US" sz="1100" b="1" dirty="0" smtClean="0"/>
              </a:p>
              <a:p>
                <a:r>
                  <a:rPr lang="en-US" sz="1100" b="1" dirty="0" smtClean="0"/>
                  <a:t>Guidelines</a:t>
                </a:r>
              </a:p>
              <a:p>
                <a:r>
                  <a:rPr lang="en-US" sz="1100" dirty="0" smtClean="0"/>
                  <a:t>Buy large amounts when you buy from suppliers</a:t>
                </a:r>
              </a:p>
              <a:p>
                <a:r>
                  <a:rPr lang="en-US" sz="1100" dirty="0" smtClean="0"/>
                  <a:t>Use simple/automated control</a:t>
                </a:r>
              </a:p>
              <a:p>
                <a:r>
                  <a:rPr lang="en-US" sz="1100" dirty="0" smtClean="0"/>
                  <a:t>Consider contribution margins vs ordering costs</a:t>
                </a:r>
              </a:p>
              <a:p>
                <a:r>
                  <a:rPr lang="en-US" sz="1100" dirty="0" smtClean="0"/>
                  <a:t>Go for high service levels (on-time delivery)</a:t>
                </a:r>
              </a:p>
              <a:p>
                <a:endParaRPr lang="en-US" sz="1100" b="1" dirty="0" smtClean="0"/>
              </a:p>
              <a:p>
                <a:r>
                  <a:rPr lang="en-US" sz="1100" b="1" dirty="0" smtClean="0"/>
                  <a:t>NB</a:t>
                </a:r>
              </a:p>
              <a:p>
                <a:r>
                  <a:rPr lang="en-US" sz="1100" dirty="0" smtClean="0"/>
                  <a:t>These products are low value for your business, but very important to your customers.  </a:t>
                </a:r>
              </a:p>
              <a:p>
                <a:endParaRPr lang="en-US" sz="1100" dirty="0" smtClean="0"/>
              </a:p>
              <a:p>
                <a:r>
                  <a:rPr lang="en-US" sz="1100" b="1" dirty="0" smtClean="0"/>
                  <a:t>Thresholds</a:t>
                </a:r>
              </a:p>
              <a:p>
                <a:r>
                  <a:rPr lang="en-US" sz="1100" dirty="0" smtClean="0"/>
                  <a:t>Cost value below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USD. &amp; more than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 picks per year</a:t>
                </a:r>
                <a:endParaRPr lang="en-US" sz="1100" dirty="0"/>
              </a:p>
            </p:txBody>
          </p:sp>
          <p:grpSp>
            <p:nvGrpSpPr>
              <p:cNvPr id="34" name="Gruppe 33"/>
              <p:cNvGrpSpPr/>
              <p:nvPr/>
            </p:nvGrpSpPr>
            <p:grpSpPr>
              <a:xfrm>
                <a:off x="-1389278" y="3011288"/>
                <a:ext cx="991694" cy="991694"/>
                <a:chOff x="8171936" y="115633"/>
                <a:chExt cx="1074335" cy="1074335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62" dirty="0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6" name="Tekstfelt 35"/>
                <p:cNvSpPr txBox="1"/>
                <p:nvPr/>
              </p:nvSpPr>
              <p:spPr>
                <a:xfrm>
                  <a:off x="8307544" y="298569"/>
                  <a:ext cx="798827" cy="7001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 smtClean="0">
                      <a:solidFill>
                        <a:srgbClr val="B10528"/>
                      </a:solidFill>
                    </a:rPr>
                    <a:t>CA</a:t>
                  </a:r>
                  <a:endParaRPr lang="en-US" sz="3600" b="1" dirty="0">
                    <a:solidFill>
                      <a:srgbClr val="B10528"/>
                    </a:solidFill>
                  </a:endParaRPr>
                </a:p>
              </p:txBody>
            </p:sp>
          </p:grpSp>
        </p:grpSp>
        <p:sp>
          <p:nvSpPr>
            <p:cNvPr id="43" name="Tekstfelt 42"/>
            <p:cNvSpPr txBox="1"/>
            <p:nvPr/>
          </p:nvSpPr>
          <p:spPr>
            <a:xfrm>
              <a:off x="619320" y="3449848"/>
              <a:ext cx="19818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b="1" dirty="0" smtClean="0"/>
                <a:t>Cheap, popular products</a:t>
              </a:r>
            </a:p>
            <a:p>
              <a:pPr algn="r"/>
              <a:r>
                <a:rPr lang="en-US" sz="1000" dirty="0" smtClean="0"/>
                <a:t>Low value – many picks</a:t>
              </a:r>
              <a:endParaRPr lang="en-US" sz="1000" dirty="0"/>
            </a:p>
          </p:txBody>
        </p:sp>
      </p:grpSp>
      <p:cxnSp>
        <p:nvCxnSpPr>
          <p:cNvPr id="62" name="Lige pilforbindelse 61"/>
          <p:cNvCxnSpPr/>
          <p:nvPr/>
        </p:nvCxnSpPr>
        <p:spPr>
          <a:xfrm>
            <a:off x="7545413" y="4681097"/>
            <a:ext cx="304881" cy="3055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/>
          <p:cNvSpPr/>
          <p:nvPr/>
        </p:nvSpPr>
        <p:spPr>
          <a:xfrm>
            <a:off x="5274452" y="3234522"/>
            <a:ext cx="165541" cy="87219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 rot="16200000">
            <a:off x="5034378" y="3714303"/>
            <a:ext cx="6735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" b="1" dirty="0">
                <a:ea typeface="Verdana" panose="020B0604030504040204" pitchFamily="34" charset="0"/>
                <a:cs typeface="Arial" panose="020B0604020202020204" pitchFamily="34" charset="0"/>
              </a:rPr>
              <a:t>Kostværdi</a:t>
            </a:r>
          </a:p>
        </p:txBody>
      </p:sp>
      <p:sp>
        <p:nvSpPr>
          <p:cNvPr id="5" name="Rektangel 4"/>
          <p:cNvSpPr/>
          <p:nvPr/>
        </p:nvSpPr>
        <p:spPr>
          <a:xfrm>
            <a:off x="6379814" y="2607057"/>
            <a:ext cx="364066" cy="222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2" name="Rektangel 51"/>
          <p:cNvSpPr/>
          <p:nvPr/>
        </p:nvSpPr>
        <p:spPr>
          <a:xfrm>
            <a:off x="5252874" y="3562341"/>
            <a:ext cx="180643" cy="5412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Tekstfelt 9"/>
          <p:cNvSpPr txBox="1"/>
          <p:nvPr/>
        </p:nvSpPr>
        <p:spPr>
          <a:xfrm>
            <a:off x="6353605" y="2639110"/>
            <a:ext cx="553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b="1" dirty="0" err="1" smtClean="0"/>
              <a:t>Picks</a:t>
            </a:r>
            <a:endParaRPr lang="da-DK" sz="1000" b="1" dirty="0"/>
          </a:p>
        </p:txBody>
      </p:sp>
      <p:sp>
        <p:nvSpPr>
          <p:cNvPr id="54" name="Tekstfelt 53"/>
          <p:cNvSpPr txBox="1"/>
          <p:nvPr/>
        </p:nvSpPr>
        <p:spPr>
          <a:xfrm rot="16200000">
            <a:off x="4967598" y="3706607"/>
            <a:ext cx="7353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b="1" dirty="0" err="1" smtClean="0"/>
              <a:t>Cost</a:t>
            </a:r>
            <a:r>
              <a:rPr lang="da-DK" sz="1000" b="1" dirty="0" smtClean="0"/>
              <a:t> </a:t>
            </a:r>
            <a:r>
              <a:rPr lang="da-DK" sz="1000" b="1" dirty="0" err="1" smtClean="0"/>
              <a:t>value</a:t>
            </a:r>
            <a:endParaRPr lang="da-DK" sz="1000" b="1" dirty="0"/>
          </a:p>
        </p:txBody>
      </p:sp>
      <p:sp>
        <p:nvSpPr>
          <p:cNvPr id="51" name="Tekstboks 3"/>
          <p:cNvSpPr txBox="1"/>
          <p:nvPr/>
        </p:nvSpPr>
        <p:spPr>
          <a:xfrm rot="20540738">
            <a:off x="6257199" y="815753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6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Example</a:t>
            </a:r>
            <a:endParaRPr lang="da-DK" sz="36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6" name="Tekstboks 3"/>
          <p:cNvSpPr txBox="1"/>
          <p:nvPr/>
        </p:nvSpPr>
        <p:spPr>
          <a:xfrm rot="20540738">
            <a:off x="5735430" y="5392290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6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Example</a:t>
            </a:r>
            <a:endParaRPr lang="da-DK" sz="36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7" name="Tekstboks 3"/>
          <p:cNvSpPr txBox="1"/>
          <p:nvPr/>
        </p:nvSpPr>
        <p:spPr>
          <a:xfrm rot="20540738">
            <a:off x="2447560" y="3052837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6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Example</a:t>
            </a:r>
            <a:endParaRPr lang="da-DK" sz="36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53" name="Billede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082" y="6424650"/>
            <a:ext cx="10953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3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ge pilforbindelse 33"/>
          <p:cNvCxnSpPr>
            <a:cxnSpLocks noChangeShapeType="1"/>
          </p:cNvCxnSpPr>
          <p:nvPr/>
        </p:nvCxnSpPr>
        <p:spPr bwMode="auto">
          <a:xfrm>
            <a:off x="5512696" y="4998427"/>
            <a:ext cx="844062" cy="844062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pic>
        <p:nvPicPr>
          <p:cNvPr id="18" name="Billed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452" y="2685896"/>
            <a:ext cx="2478711" cy="2012419"/>
          </a:xfrm>
          <a:prstGeom prst="rect">
            <a:avLst/>
          </a:prstGeom>
        </p:spPr>
      </p:pic>
      <p:cxnSp>
        <p:nvCxnSpPr>
          <p:cNvPr id="21" name="Lige pilforbindelse 20"/>
          <p:cNvCxnSpPr>
            <a:cxnSpLocks noChangeAspect="1"/>
          </p:cNvCxnSpPr>
          <p:nvPr/>
        </p:nvCxnSpPr>
        <p:spPr>
          <a:xfrm flipH="1" flipV="1">
            <a:off x="5200753" y="2605094"/>
            <a:ext cx="356716" cy="3163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ge pilforbindelse 43"/>
          <p:cNvCxnSpPr/>
          <p:nvPr/>
        </p:nvCxnSpPr>
        <p:spPr>
          <a:xfrm flipV="1">
            <a:off x="7566225" y="2605094"/>
            <a:ext cx="310452" cy="299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pilforbindelse 45"/>
          <p:cNvCxnSpPr/>
          <p:nvPr/>
        </p:nvCxnSpPr>
        <p:spPr>
          <a:xfrm flipH="1">
            <a:off x="5200753" y="4681679"/>
            <a:ext cx="304192" cy="3167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e 47"/>
          <p:cNvGrpSpPr/>
          <p:nvPr/>
        </p:nvGrpSpPr>
        <p:grpSpPr>
          <a:xfrm>
            <a:off x="7556600" y="64425"/>
            <a:ext cx="3434806" cy="3271626"/>
            <a:chOff x="6413600" y="36368"/>
            <a:chExt cx="3439974" cy="3170097"/>
          </a:xfrm>
        </p:grpSpPr>
        <p:grpSp>
          <p:nvGrpSpPr>
            <p:cNvPr id="41" name="Gruppe 40"/>
            <p:cNvGrpSpPr/>
            <p:nvPr/>
          </p:nvGrpSpPr>
          <p:grpSpPr>
            <a:xfrm>
              <a:off x="6413600" y="36368"/>
              <a:ext cx="3439974" cy="3170097"/>
              <a:chOff x="6413600" y="36368"/>
              <a:chExt cx="3439974" cy="3170097"/>
            </a:xfrm>
          </p:grpSpPr>
          <p:sp>
            <p:nvSpPr>
              <p:cNvPr id="17" name="Text Box 34"/>
              <p:cNvSpPr txBox="1">
                <a:spLocks noChangeArrowheads="1"/>
              </p:cNvSpPr>
              <p:nvPr/>
            </p:nvSpPr>
            <p:spPr bwMode="auto">
              <a:xfrm>
                <a:off x="6772651" y="379729"/>
                <a:ext cx="3080923" cy="2826736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da-DK" sz="1108" b="1" dirty="0"/>
                  <a:t>                    </a:t>
                </a:r>
                <a:r>
                  <a:rPr lang="da-DK" b="1" dirty="0">
                    <a:solidFill>
                      <a:srgbClr val="C00000"/>
                    </a:solidFill>
                  </a:rPr>
                  <a:t>RISIKO</a:t>
                </a:r>
              </a:p>
              <a:p>
                <a:endParaRPr lang="da-DK" sz="923" b="1" dirty="0"/>
              </a:p>
              <a:p>
                <a:endParaRPr lang="da-DK" sz="923" b="1" dirty="0"/>
              </a:p>
              <a:p>
                <a:endParaRPr lang="da-DK" sz="923" b="1" dirty="0"/>
              </a:p>
              <a:p>
                <a:r>
                  <a:rPr lang="da-DK" sz="1100" b="1" dirty="0" smtClean="0"/>
                  <a:t>Guidelines</a:t>
                </a:r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r>
                  <a:rPr lang="da-DK" sz="1100" b="1" dirty="0" smtClean="0"/>
                  <a:t>NB</a:t>
                </a:r>
                <a:endParaRPr lang="da-DK" sz="1100" b="1" dirty="0"/>
              </a:p>
              <a:p>
                <a:endParaRPr lang="da-DK" sz="1100" dirty="0"/>
              </a:p>
              <a:p>
                <a:endParaRPr lang="da-DK" sz="1100" dirty="0"/>
              </a:p>
              <a:p>
                <a:r>
                  <a:rPr lang="en-US" sz="1100" b="1" dirty="0" smtClean="0"/>
                  <a:t>Thresholds</a:t>
                </a:r>
              </a:p>
              <a:p>
                <a:r>
                  <a:rPr lang="en-US" sz="1100" dirty="0" smtClean="0"/>
                  <a:t>Cost value above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USD. &amp; less than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 </a:t>
                </a:r>
                <a:r>
                  <a:rPr lang="en-US" sz="1100" dirty="0" err="1" smtClean="0"/>
                  <a:t>ppy</a:t>
                </a:r>
                <a:endParaRPr lang="en-US" sz="1100" dirty="0"/>
              </a:p>
            </p:txBody>
          </p:sp>
          <p:grpSp>
            <p:nvGrpSpPr>
              <p:cNvPr id="20" name="Gruppe 19"/>
              <p:cNvGrpSpPr/>
              <p:nvPr/>
            </p:nvGrpSpPr>
            <p:grpSpPr>
              <a:xfrm>
                <a:off x="6413600" y="36368"/>
                <a:ext cx="991694" cy="991694"/>
                <a:chOff x="8171936" y="115633"/>
                <a:chExt cx="1074335" cy="1074335"/>
              </a:xfrm>
            </p:grpSpPr>
            <p:sp>
              <p:nvSpPr>
                <p:cNvPr id="2" name="Ellipse 1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" name="Tekstfelt 2"/>
                <p:cNvSpPr txBox="1"/>
                <p:nvPr/>
              </p:nvSpPr>
              <p:spPr>
                <a:xfrm>
                  <a:off x="8327086" y="286789"/>
                  <a:ext cx="828936" cy="6784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>
                      <a:solidFill>
                        <a:srgbClr val="B10528"/>
                      </a:solidFill>
                    </a:rPr>
                    <a:t>AC</a:t>
                  </a:r>
                </a:p>
              </p:txBody>
            </p:sp>
          </p:grpSp>
        </p:grpSp>
        <p:sp>
          <p:nvSpPr>
            <p:cNvPr id="22" name="Tekstfelt 21"/>
            <p:cNvSpPr txBox="1"/>
            <p:nvPr/>
          </p:nvSpPr>
          <p:spPr>
            <a:xfrm>
              <a:off x="7839899" y="501399"/>
              <a:ext cx="19238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b="1" dirty="0" smtClean="0"/>
                <a:t>Uncertain </a:t>
              </a:r>
              <a:r>
                <a:rPr lang="en-US" sz="1000" b="1" dirty="0"/>
                <a:t>products</a:t>
              </a:r>
            </a:p>
            <a:p>
              <a:pPr algn="r"/>
              <a:r>
                <a:rPr lang="en-US" sz="1000" dirty="0" smtClean="0"/>
                <a:t>High value – few picks</a:t>
              </a:r>
              <a:endParaRPr lang="en-US" sz="1000" dirty="0"/>
            </a:p>
          </p:txBody>
        </p:sp>
      </p:grpSp>
      <p:grpSp>
        <p:nvGrpSpPr>
          <p:cNvPr id="50" name="Gruppe 49"/>
          <p:cNvGrpSpPr/>
          <p:nvPr/>
        </p:nvGrpSpPr>
        <p:grpSpPr>
          <a:xfrm>
            <a:off x="7624199" y="3562341"/>
            <a:ext cx="3395883" cy="3166130"/>
            <a:chOff x="6413600" y="3840598"/>
            <a:chExt cx="3286952" cy="3166130"/>
          </a:xfrm>
        </p:grpSpPr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6696137" y="4152742"/>
              <a:ext cx="3004415" cy="2853986"/>
            </a:xfrm>
            <a:prstGeom prst="rect">
              <a:avLst/>
            </a:prstGeom>
            <a:ln>
              <a:solidFill>
                <a:srgbClr val="3939A4"/>
              </a:solidFill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da-DK" b="1" dirty="0"/>
                <a:t>             </a:t>
              </a:r>
              <a:r>
                <a:rPr lang="da-DK" b="1" dirty="0">
                  <a:solidFill>
                    <a:srgbClr val="3939A4"/>
                  </a:solidFill>
                </a:rPr>
                <a:t>SLOW</a:t>
              </a:r>
            </a:p>
            <a:p>
              <a:endParaRPr lang="da-DK" sz="923" b="1" dirty="0"/>
            </a:p>
            <a:p>
              <a:endParaRPr lang="da-DK" sz="923" b="1" dirty="0"/>
            </a:p>
            <a:p>
              <a:endParaRPr lang="da-DK" sz="1100" b="1" dirty="0"/>
            </a:p>
            <a:p>
              <a:r>
                <a:rPr lang="da-DK" sz="1100" b="1" dirty="0" smtClean="0"/>
                <a:t>Guidelines</a:t>
              </a:r>
              <a:endParaRPr lang="da-DK" sz="1100" b="1" dirty="0"/>
            </a:p>
            <a:p>
              <a:endParaRPr lang="da-DK" sz="1100" b="1" dirty="0"/>
            </a:p>
            <a:p>
              <a:endParaRPr lang="da-DK" sz="1100" b="1" dirty="0"/>
            </a:p>
            <a:p>
              <a:endParaRPr lang="da-DK" sz="1100" b="1" dirty="0"/>
            </a:p>
            <a:p>
              <a:endParaRPr lang="da-DK" sz="1100" b="1" dirty="0"/>
            </a:p>
            <a:p>
              <a:endParaRPr lang="da-DK" sz="1100" b="1" dirty="0"/>
            </a:p>
            <a:p>
              <a:r>
                <a:rPr lang="da-DK" sz="1100" b="1" smtClean="0"/>
                <a:t>NB</a:t>
              </a:r>
              <a:endParaRPr lang="da-DK" sz="1100" b="1" dirty="0"/>
            </a:p>
            <a:p>
              <a:endParaRPr lang="da-DK" sz="1100" dirty="0"/>
            </a:p>
            <a:p>
              <a:endParaRPr lang="da-DK" sz="1100" dirty="0"/>
            </a:p>
            <a:p>
              <a:endParaRPr lang="da-DK" sz="1100" dirty="0"/>
            </a:p>
            <a:p>
              <a:r>
                <a:rPr lang="en-US" sz="1100" b="1" dirty="0" smtClean="0"/>
                <a:t>Thresholds</a:t>
              </a:r>
            </a:p>
            <a:p>
              <a:r>
                <a:rPr lang="en-US" sz="1100" dirty="0" smtClean="0"/>
                <a:t>Cost value below </a:t>
              </a:r>
              <a:r>
                <a:rPr lang="en-US" sz="1100" dirty="0" smtClean="0">
                  <a:solidFill>
                    <a:srgbClr val="FF0000"/>
                  </a:solidFill>
                </a:rPr>
                <a:t>XX</a:t>
              </a:r>
              <a:r>
                <a:rPr lang="en-US" sz="1100" dirty="0" smtClean="0"/>
                <a:t> USD. &amp; less than </a:t>
              </a:r>
              <a:r>
                <a:rPr lang="en-US" sz="1100" dirty="0" smtClean="0">
                  <a:solidFill>
                    <a:srgbClr val="FF0000"/>
                  </a:solidFill>
                </a:rPr>
                <a:t>XX</a:t>
              </a:r>
              <a:r>
                <a:rPr lang="en-US" sz="1100" dirty="0" smtClean="0"/>
                <a:t>  </a:t>
              </a:r>
              <a:r>
                <a:rPr lang="en-US" sz="1100" dirty="0" err="1" smtClean="0"/>
                <a:t>ppy</a:t>
              </a:r>
              <a:endParaRPr lang="en-US" sz="1100" dirty="0"/>
            </a:p>
          </p:txBody>
        </p:sp>
        <p:grpSp>
          <p:nvGrpSpPr>
            <p:cNvPr id="42" name="Gruppe 41"/>
            <p:cNvGrpSpPr/>
            <p:nvPr/>
          </p:nvGrpSpPr>
          <p:grpSpPr>
            <a:xfrm>
              <a:off x="6413600" y="3840598"/>
              <a:ext cx="3259197" cy="991694"/>
              <a:chOff x="6413600" y="3840598"/>
              <a:chExt cx="3259197" cy="991694"/>
            </a:xfrm>
          </p:grpSpPr>
          <p:sp>
            <p:nvSpPr>
              <p:cNvPr id="29" name="Tekstfelt 28"/>
              <p:cNvSpPr txBox="1"/>
              <p:nvPr/>
            </p:nvSpPr>
            <p:spPr>
              <a:xfrm>
                <a:off x="7226634" y="4107976"/>
                <a:ext cx="244616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da-DK" sz="1000" b="1" dirty="0"/>
              </a:p>
              <a:p>
                <a:pPr algn="r"/>
                <a:r>
                  <a:rPr lang="en-US" sz="1000" b="1" dirty="0"/>
                  <a:t>L</a:t>
                </a:r>
                <a:r>
                  <a:rPr lang="en-US" sz="1000" b="1" dirty="0" smtClean="0"/>
                  <a:t>east important </a:t>
                </a:r>
                <a:r>
                  <a:rPr lang="en-US" sz="1000" b="1" dirty="0"/>
                  <a:t>products</a:t>
                </a:r>
              </a:p>
              <a:p>
                <a:pPr algn="r"/>
                <a:r>
                  <a:rPr lang="en-US" sz="1000" dirty="0" smtClean="0"/>
                  <a:t>Low value – few picks</a:t>
                </a:r>
                <a:endParaRPr lang="en-US" sz="1000" dirty="0"/>
              </a:p>
            </p:txBody>
          </p:sp>
          <p:grpSp>
            <p:nvGrpSpPr>
              <p:cNvPr id="37" name="Gruppe 36"/>
              <p:cNvGrpSpPr/>
              <p:nvPr/>
            </p:nvGrpSpPr>
            <p:grpSpPr>
              <a:xfrm>
                <a:off x="6413600" y="3840598"/>
                <a:ext cx="991694" cy="991694"/>
                <a:chOff x="8171936" y="115633"/>
                <a:chExt cx="1074335" cy="1074335"/>
              </a:xfrm>
            </p:grpSpPr>
            <p:sp>
              <p:nvSpPr>
                <p:cNvPr id="38" name="Ellipse 37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3939A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9" name="Tekstfelt 38"/>
                <p:cNvSpPr txBox="1"/>
                <p:nvPr/>
              </p:nvSpPr>
              <p:spPr>
                <a:xfrm>
                  <a:off x="8335413" y="295029"/>
                  <a:ext cx="747377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>
                      <a:solidFill>
                        <a:srgbClr val="3939A4"/>
                      </a:solidFill>
                    </a:rPr>
                    <a:t>CC</a:t>
                  </a:r>
                </a:p>
              </p:txBody>
            </p:sp>
          </p:grpSp>
        </p:grpSp>
      </p:grpSp>
      <p:grpSp>
        <p:nvGrpSpPr>
          <p:cNvPr id="47" name="Gruppe 46"/>
          <p:cNvGrpSpPr/>
          <p:nvPr/>
        </p:nvGrpSpPr>
        <p:grpSpPr>
          <a:xfrm>
            <a:off x="1280648" y="64425"/>
            <a:ext cx="3870289" cy="3271626"/>
            <a:chOff x="455160" y="-293883"/>
            <a:chExt cx="3870289" cy="3271626"/>
          </a:xfrm>
        </p:grpSpPr>
        <p:grpSp>
          <p:nvGrpSpPr>
            <p:cNvPr id="40" name="Gruppe 39"/>
            <p:cNvGrpSpPr/>
            <p:nvPr/>
          </p:nvGrpSpPr>
          <p:grpSpPr>
            <a:xfrm>
              <a:off x="455160" y="-293883"/>
              <a:ext cx="3870289" cy="3271626"/>
              <a:chOff x="455160" y="-293883"/>
              <a:chExt cx="3870289" cy="3271626"/>
            </a:xfrm>
          </p:grpSpPr>
          <p:sp>
            <p:nvSpPr>
              <p:cNvPr id="11" name="Text Box 34"/>
              <p:cNvSpPr txBox="1">
                <a:spLocks noChangeArrowheads="1"/>
              </p:cNvSpPr>
              <p:nvPr/>
            </p:nvSpPr>
            <p:spPr bwMode="auto">
              <a:xfrm>
                <a:off x="732286" y="96505"/>
                <a:ext cx="3593163" cy="2881238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da-DK" b="1" dirty="0">
                    <a:solidFill>
                      <a:srgbClr val="B00527"/>
                    </a:solidFill>
                  </a:rPr>
                  <a:t>             FOKUS</a:t>
                </a:r>
              </a:p>
              <a:p>
                <a:endParaRPr lang="da-DK" sz="923" b="1" dirty="0"/>
              </a:p>
              <a:p>
                <a:endParaRPr lang="da-DK" sz="1100" b="1" dirty="0"/>
              </a:p>
              <a:p>
                <a:r>
                  <a:rPr lang="en-US" sz="1100" b="1" dirty="0" smtClean="0"/>
                  <a:t>Guidelines</a:t>
                </a:r>
              </a:p>
              <a:p>
                <a:r>
                  <a:rPr lang="da-DK" sz="1100" b="1" dirty="0" smtClean="0"/>
                  <a:t>  </a:t>
                </a:r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r>
                  <a:rPr lang="da-DK" sz="1100" b="1" dirty="0" smtClean="0"/>
                  <a:t>NB</a:t>
                </a:r>
                <a:endParaRPr lang="da-DK" sz="1100" b="1" dirty="0"/>
              </a:p>
              <a:p>
                <a:endParaRPr lang="da-DK" sz="1100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r>
                  <a:rPr lang="en-US" sz="1100" b="1" dirty="0" smtClean="0"/>
                  <a:t>Thresholds</a:t>
                </a:r>
              </a:p>
              <a:p>
                <a:r>
                  <a:rPr lang="en-US" sz="1100" dirty="0" smtClean="0"/>
                  <a:t>Cost value above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USD. &amp; more than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 picks per year</a:t>
                </a:r>
                <a:endParaRPr lang="en-US" sz="1100" dirty="0"/>
              </a:p>
            </p:txBody>
          </p:sp>
          <p:grpSp>
            <p:nvGrpSpPr>
              <p:cNvPr id="31" name="Gruppe 30"/>
              <p:cNvGrpSpPr/>
              <p:nvPr/>
            </p:nvGrpSpPr>
            <p:grpSpPr>
              <a:xfrm>
                <a:off x="455160" y="-293883"/>
                <a:ext cx="991694" cy="991694"/>
                <a:chOff x="8171936" y="115633"/>
                <a:chExt cx="1074335" cy="1074335"/>
              </a:xfrm>
            </p:grpSpPr>
            <p:sp>
              <p:nvSpPr>
                <p:cNvPr id="32" name="Ellipse 31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3" name="Tekstfelt 32"/>
                <p:cNvSpPr txBox="1"/>
                <p:nvPr/>
              </p:nvSpPr>
              <p:spPr>
                <a:xfrm>
                  <a:off x="8320217" y="295029"/>
                  <a:ext cx="824171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>
                      <a:solidFill>
                        <a:srgbClr val="B10528"/>
                      </a:solidFill>
                    </a:rPr>
                    <a:t>AA</a:t>
                  </a:r>
                </a:p>
              </p:txBody>
            </p:sp>
          </p:grpSp>
        </p:grpSp>
        <p:sp>
          <p:nvSpPr>
            <p:cNvPr id="30" name="Tekstfelt 29"/>
            <p:cNvSpPr txBox="1"/>
            <p:nvPr/>
          </p:nvSpPr>
          <p:spPr>
            <a:xfrm>
              <a:off x="2682578" y="215714"/>
              <a:ext cx="16215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b="1" dirty="0" smtClean="0"/>
                <a:t>Most important products</a:t>
              </a:r>
            </a:p>
            <a:p>
              <a:pPr algn="r"/>
              <a:r>
                <a:rPr lang="en-US" sz="1000" dirty="0" smtClean="0"/>
                <a:t>High value – many picks</a:t>
              </a:r>
              <a:endParaRPr lang="en-US" sz="1000" dirty="0"/>
            </a:p>
          </p:txBody>
        </p:sp>
      </p:grpSp>
      <p:grpSp>
        <p:nvGrpSpPr>
          <p:cNvPr id="49" name="Gruppe 48"/>
          <p:cNvGrpSpPr/>
          <p:nvPr/>
        </p:nvGrpSpPr>
        <p:grpSpPr>
          <a:xfrm>
            <a:off x="1160518" y="3547674"/>
            <a:ext cx="3990419" cy="3180797"/>
            <a:chOff x="-1389278" y="3011288"/>
            <a:chExt cx="3990419" cy="3078592"/>
          </a:xfrm>
        </p:grpSpPr>
        <p:grpSp>
          <p:nvGrpSpPr>
            <p:cNvPr id="45" name="Gruppe 44"/>
            <p:cNvGrpSpPr/>
            <p:nvPr/>
          </p:nvGrpSpPr>
          <p:grpSpPr>
            <a:xfrm>
              <a:off x="-1389278" y="3011288"/>
              <a:ext cx="3990418" cy="3078592"/>
              <a:chOff x="-1389278" y="3011288"/>
              <a:chExt cx="4158058" cy="3078592"/>
            </a:xfrm>
          </p:grpSpPr>
          <p:sp>
            <p:nvSpPr>
              <p:cNvPr id="6" name="Text Box 34"/>
              <p:cNvSpPr txBox="1">
                <a:spLocks noChangeArrowheads="1"/>
              </p:cNvSpPr>
              <p:nvPr/>
            </p:nvSpPr>
            <p:spPr bwMode="auto">
              <a:xfrm>
                <a:off x="-975334" y="3350669"/>
                <a:ext cx="3744114" cy="2739211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da-DK" b="1" dirty="0">
                    <a:solidFill>
                      <a:srgbClr val="B00527"/>
                    </a:solidFill>
                  </a:rPr>
                  <a:t>           FASTRUNNER</a:t>
                </a:r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r>
                  <a:rPr lang="da-DK" sz="1100" b="1" dirty="0" smtClean="0"/>
                  <a:t>Guidelines</a:t>
                </a:r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r>
                  <a:rPr lang="da-DK" sz="1100" b="1" dirty="0" smtClean="0"/>
                  <a:t>NB</a:t>
                </a:r>
                <a:endParaRPr lang="da-DK" sz="1100" b="1" dirty="0"/>
              </a:p>
              <a:p>
                <a:endParaRPr lang="da-DK" sz="1100" dirty="0"/>
              </a:p>
              <a:p>
                <a:endParaRPr lang="da-DK" sz="1100" dirty="0"/>
              </a:p>
              <a:p>
                <a:endParaRPr lang="da-DK" sz="1100" dirty="0"/>
              </a:p>
              <a:p>
                <a:r>
                  <a:rPr lang="en-US" sz="1100" b="1" dirty="0" smtClean="0"/>
                  <a:t>Thresholds</a:t>
                </a:r>
              </a:p>
              <a:p>
                <a:r>
                  <a:rPr lang="en-US" sz="1100" dirty="0" smtClean="0"/>
                  <a:t>Cost value below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USD. &amp; more than 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en-US" sz="1100" dirty="0" smtClean="0"/>
                  <a:t>  picks per year</a:t>
                </a:r>
                <a:endParaRPr lang="en-US" sz="1100" dirty="0"/>
              </a:p>
            </p:txBody>
          </p:sp>
          <p:grpSp>
            <p:nvGrpSpPr>
              <p:cNvPr id="34" name="Gruppe 33"/>
              <p:cNvGrpSpPr/>
              <p:nvPr/>
            </p:nvGrpSpPr>
            <p:grpSpPr>
              <a:xfrm>
                <a:off x="-1389278" y="3011288"/>
                <a:ext cx="991694" cy="991694"/>
                <a:chOff x="8171936" y="115633"/>
                <a:chExt cx="1074335" cy="1074335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6" name="Tekstfelt 35"/>
                <p:cNvSpPr txBox="1"/>
                <p:nvPr/>
              </p:nvSpPr>
              <p:spPr>
                <a:xfrm>
                  <a:off x="8307544" y="298569"/>
                  <a:ext cx="798827" cy="7001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>
                      <a:solidFill>
                        <a:srgbClr val="B10528"/>
                      </a:solidFill>
                    </a:rPr>
                    <a:t>CA</a:t>
                  </a:r>
                </a:p>
              </p:txBody>
            </p:sp>
          </p:grpSp>
        </p:grpSp>
        <p:sp>
          <p:nvSpPr>
            <p:cNvPr id="43" name="Tekstfelt 42"/>
            <p:cNvSpPr txBox="1"/>
            <p:nvPr/>
          </p:nvSpPr>
          <p:spPr>
            <a:xfrm>
              <a:off x="619320" y="3449848"/>
              <a:ext cx="19818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b="1" dirty="0" smtClean="0"/>
                <a:t>Cheap, popular </a:t>
              </a:r>
              <a:r>
                <a:rPr lang="en-US" sz="1000" b="1" dirty="0"/>
                <a:t>products</a:t>
              </a:r>
            </a:p>
            <a:p>
              <a:pPr algn="r"/>
              <a:r>
                <a:rPr lang="en-US" sz="1000" dirty="0" smtClean="0"/>
                <a:t>Low value – many picks</a:t>
              </a:r>
              <a:endParaRPr lang="en-US" sz="1000" dirty="0"/>
            </a:p>
          </p:txBody>
        </p:sp>
      </p:grpSp>
      <p:cxnSp>
        <p:nvCxnSpPr>
          <p:cNvPr id="62" name="Lige pilforbindelse 61"/>
          <p:cNvCxnSpPr/>
          <p:nvPr/>
        </p:nvCxnSpPr>
        <p:spPr>
          <a:xfrm>
            <a:off x="7545413" y="4681097"/>
            <a:ext cx="304881" cy="3055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/>
          <p:cNvSpPr/>
          <p:nvPr/>
        </p:nvSpPr>
        <p:spPr>
          <a:xfrm>
            <a:off x="5274452" y="3234522"/>
            <a:ext cx="165541" cy="87219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 rot="16200000">
            <a:off x="5034378" y="3714303"/>
            <a:ext cx="6735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" b="1" dirty="0">
                <a:ea typeface="Verdana" panose="020B0604030504040204" pitchFamily="34" charset="0"/>
                <a:cs typeface="Arial" panose="020B0604020202020204" pitchFamily="34" charset="0"/>
              </a:rPr>
              <a:t>Kostværdi</a:t>
            </a:r>
          </a:p>
        </p:txBody>
      </p:sp>
      <p:sp>
        <p:nvSpPr>
          <p:cNvPr id="51" name="Afrundet rektangulær billedforklaring 50"/>
          <p:cNvSpPr/>
          <p:nvPr/>
        </p:nvSpPr>
        <p:spPr>
          <a:xfrm>
            <a:off x="5212860" y="2038366"/>
            <a:ext cx="1515141" cy="383761"/>
          </a:xfrm>
          <a:prstGeom prst="wedgeRoundRectCallout">
            <a:avLst>
              <a:gd name="adj1" fmla="val -67582"/>
              <a:gd name="adj2" fmla="val 252055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000" dirty="0" err="1" smtClean="0"/>
              <a:t>Insert</a:t>
            </a:r>
            <a:r>
              <a:rPr lang="da-DK" sz="1000" dirty="0" smtClean="0"/>
              <a:t> </a:t>
            </a:r>
            <a:r>
              <a:rPr lang="da-DK" sz="1000" dirty="0" err="1" smtClean="0"/>
              <a:t>your</a:t>
            </a:r>
            <a:r>
              <a:rPr lang="da-DK" sz="1000" dirty="0" smtClean="0"/>
              <a:t> limits</a:t>
            </a:r>
            <a:endParaRPr lang="da-DK" sz="1000" dirty="0"/>
          </a:p>
        </p:txBody>
      </p:sp>
      <p:sp>
        <p:nvSpPr>
          <p:cNvPr id="52" name="Afrundet rektangulær billedforklaring 51"/>
          <p:cNvSpPr/>
          <p:nvPr/>
        </p:nvSpPr>
        <p:spPr>
          <a:xfrm>
            <a:off x="6457426" y="1233079"/>
            <a:ext cx="1242175" cy="914677"/>
          </a:xfrm>
          <a:prstGeom prst="wedgeRoundRectCallout">
            <a:avLst>
              <a:gd name="adj1" fmla="val 59922"/>
              <a:gd name="adj2" fmla="val -2411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000" dirty="0" err="1" smtClean="0"/>
              <a:t>Add</a:t>
            </a:r>
            <a:r>
              <a:rPr lang="da-DK" sz="1000" dirty="0" smtClean="0"/>
              <a:t> </a:t>
            </a:r>
            <a:r>
              <a:rPr lang="da-DK" sz="1000" dirty="0" err="1" smtClean="0"/>
              <a:t>your</a:t>
            </a:r>
            <a:r>
              <a:rPr lang="da-DK" sz="1000" dirty="0" smtClean="0"/>
              <a:t> guidelines and ”Obs</a:t>
            </a:r>
            <a:r>
              <a:rPr lang="da-DK" sz="1000" dirty="0"/>
              <a:t>” </a:t>
            </a:r>
            <a:r>
              <a:rPr lang="da-DK" sz="1000" dirty="0" err="1" smtClean="0"/>
              <a:t>before</a:t>
            </a:r>
            <a:r>
              <a:rPr lang="da-DK" sz="1000" dirty="0" smtClean="0"/>
              <a:t> </a:t>
            </a:r>
            <a:r>
              <a:rPr lang="da-DK" sz="1000" dirty="0" err="1" smtClean="0"/>
              <a:t>you</a:t>
            </a:r>
            <a:r>
              <a:rPr lang="da-DK" sz="1000" dirty="0" smtClean="0"/>
              <a:t> print</a:t>
            </a:r>
            <a:endParaRPr lang="da-DK" sz="1000" dirty="0"/>
          </a:p>
        </p:txBody>
      </p:sp>
      <p:sp>
        <p:nvSpPr>
          <p:cNvPr id="4" name="Rektangel 3"/>
          <p:cNvSpPr/>
          <p:nvPr/>
        </p:nvSpPr>
        <p:spPr>
          <a:xfrm>
            <a:off x="5224635" y="3560843"/>
            <a:ext cx="207968" cy="5200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6457426" y="2685896"/>
            <a:ext cx="332841" cy="1589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7" name="Tekstfelt 56"/>
          <p:cNvSpPr txBox="1"/>
          <p:nvPr/>
        </p:nvSpPr>
        <p:spPr>
          <a:xfrm>
            <a:off x="6353605" y="2639110"/>
            <a:ext cx="553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b="1" dirty="0" err="1" smtClean="0"/>
              <a:t>Picks</a:t>
            </a:r>
            <a:endParaRPr lang="da-DK" sz="1000" b="1" dirty="0"/>
          </a:p>
        </p:txBody>
      </p:sp>
      <p:sp>
        <p:nvSpPr>
          <p:cNvPr id="58" name="Tekstfelt 57"/>
          <p:cNvSpPr txBox="1"/>
          <p:nvPr/>
        </p:nvSpPr>
        <p:spPr>
          <a:xfrm rot="16200000">
            <a:off x="4967598" y="3706607"/>
            <a:ext cx="7353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b="1" dirty="0" err="1" smtClean="0"/>
              <a:t>Cost</a:t>
            </a:r>
            <a:r>
              <a:rPr lang="da-DK" sz="1000" b="1" dirty="0" smtClean="0"/>
              <a:t> </a:t>
            </a:r>
            <a:r>
              <a:rPr lang="da-DK" sz="1000" b="1" dirty="0" err="1" smtClean="0"/>
              <a:t>value</a:t>
            </a:r>
            <a:endParaRPr lang="da-DK" sz="1000" b="1" dirty="0"/>
          </a:p>
        </p:txBody>
      </p:sp>
      <p:pic>
        <p:nvPicPr>
          <p:cNvPr id="53" name="Billede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886" y="6424650"/>
            <a:ext cx="10953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818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436</Words>
  <Application>Microsoft Office PowerPoint</Application>
  <PresentationFormat>Widescreen</PresentationFormat>
  <Paragraphs>165</Paragraphs>
  <Slides>3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Verdana</vt:lpstr>
      <vt:lpstr>Office-tema</vt:lpstr>
      <vt:lpstr>ABC Poster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Poster</dc:title>
  <dc:creator>RD</dc:creator>
  <cp:lastModifiedBy>RD</cp:lastModifiedBy>
  <cp:revision>5</cp:revision>
  <dcterms:created xsi:type="dcterms:W3CDTF">2016-06-09T12:19:55Z</dcterms:created>
  <dcterms:modified xsi:type="dcterms:W3CDTF">2016-06-09T13:09:21Z</dcterms:modified>
</cp:coreProperties>
</file>