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60" r:id="rId2"/>
    <p:sldId id="261" r:id="rId3"/>
    <p:sldId id="262" r:id="rId4"/>
  </p:sldIdLst>
  <p:sldSz cx="9906000" cy="6858000" type="A4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C8888"/>
    <a:srgbClr val="E7E6E6"/>
    <a:srgbClr val="B00527"/>
    <a:srgbClr val="3939A4"/>
    <a:srgbClr val="B10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30" d="100"/>
          <a:sy n="130" d="100"/>
        </p:scale>
        <p:origin x="-666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8ACA2-DA3F-4BCE-9675-BE6E867F6254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7361"/>
            <a:ext cx="5438775" cy="39106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7C3B4-33B5-4B6D-9CD0-92D89F900F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093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7C3B4-33B5-4B6D-9CD0-92D89F900F6A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174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7C3B4-33B5-4B6D-9CD0-92D89F900F6A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174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687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226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492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829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6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14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948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092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802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024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387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92031-0D5F-4E8E-9667-0F920AE0335C}" type="datetimeFigureOut">
              <a:rPr lang="da-DK" smtClean="0"/>
              <a:t>03-12-2014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C422E-8332-46CA-B732-C295254E2B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935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1985222"/>
          </a:xfrm>
        </p:spPr>
        <p:txBody>
          <a:bodyPr/>
          <a:lstStyle/>
          <a:p>
            <a:r>
              <a:rPr lang="da-DK" b="1" dirty="0" smtClean="0">
                <a:latin typeface="Trebuchet MS" panose="020B0603020202020204" pitchFamily="34" charset="0"/>
              </a:rPr>
              <a:t>ABC Plakat</a:t>
            </a:r>
            <a:endParaRPr lang="da-DK" b="1" dirty="0">
              <a:latin typeface="Trebuchet MS" panose="020B0603020202020204" pitchFamily="34" charset="0"/>
            </a:endParaRPr>
          </a:p>
        </p:txBody>
      </p:sp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a-DK" b="1" dirty="0" smtClean="0"/>
              <a:t>Print den, og hæng den op! </a:t>
            </a:r>
          </a:p>
          <a:p>
            <a:endParaRPr lang="da-DK" b="1" dirty="0" smtClean="0"/>
          </a:p>
          <a:p>
            <a:r>
              <a:rPr lang="da-DK" dirty="0" smtClean="0"/>
              <a:t>Hæng plakaten op i afdelingerne, så dine kollegaer nemt  kan lære ABC koderne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223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ge pilforbindelse 33"/>
          <p:cNvCxnSpPr>
            <a:cxnSpLocks noChangeShapeType="1"/>
          </p:cNvCxnSpPr>
          <p:nvPr/>
        </p:nvCxnSpPr>
        <p:spPr bwMode="auto">
          <a:xfrm>
            <a:off x="4369696" y="4998427"/>
            <a:ext cx="844062" cy="844062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pic>
        <p:nvPicPr>
          <p:cNvPr id="18" name="Billed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451" y="2685895"/>
            <a:ext cx="2478711" cy="2012419"/>
          </a:xfrm>
          <a:prstGeom prst="rect">
            <a:avLst/>
          </a:prstGeom>
        </p:spPr>
      </p:pic>
      <p:cxnSp>
        <p:nvCxnSpPr>
          <p:cNvPr id="21" name="Lige pilforbindelse 20"/>
          <p:cNvCxnSpPr>
            <a:cxnSpLocks noChangeAspect="1"/>
          </p:cNvCxnSpPr>
          <p:nvPr/>
        </p:nvCxnSpPr>
        <p:spPr>
          <a:xfrm flipH="1" flipV="1">
            <a:off x="4057753" y="2605094"/>
            <a:ext cx="356716" cy="3163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ge pilforbindelse 43"/>
          <p:cNvCxnSpPr/>
          <p:nvPr/>
        </p:nvCxnSpPr>
        <p:spPr>
          <a:xfrm flipV="1">
            <a:off x="6423225" y="2605094"/>
            <a:ext cx="310452" cy="299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pilforbindelse 45"/>
          <p:cNvCxnSpPr/>
          <p:nvPr/>
        </p:nvCxnSpPr>
        <p:spPr>
          <a:xfrm flipH="1">
            <a:off x="4057753" y="4681678"/>
            <a:ext cx="304192" cy="3167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e 47"/>
          <p:cNvGrpSpPr/>
          <p:nvPr/>
        </p:nvGrpSpPr>
        <p:grpSpPr>
          <a:xfrm>
            <a:off x="6413600" y="64425"/>
            <a:ext cx="3434806" cy="3170097"/>
            <a:chOff x="6413600" y="36368"/>
            <a:chExt cx="3439974" cy="3170097"/>
          </a:xfrm>
        </p:grpSpPr>
        <p:grpSp>
          <p:nvGrpSpPr>
            <p:cNvPr id="41" name="Gruppe 40"/>
            <p:cNvGrpSpPr/>
            <p:nvPr/>
          </p:nvGrpSpPr>
          <p:grpSpPr>
            <a:xfrm>
              <a:off x="6413600" y="36368"/>
              <a:ext cx="3439974" cy="3170097"/>
              <a:chOff x="6413600" y="36368"/>
              <a:chExt cx="3439974" cy="3170097"/>
            </a:xfrm>
          </p:grpSpPr>
          <p:sp>
            <p:nvSpPr>
              <p:cNvPr id="17" name="Text Box 34"/>
              <p:cNvSpPr txBox="1">
                <a:spLocks noChangeArrowheads="1"/>
              </p:cNvSpPr>
              <p:nvPr/>
            </p:nvSpPr>
            <p:spPr bwMode="auto">
              <a:xfrm>
                <a:off x="6772651" y="379729"/>
                <a:ext cx="3080923" cy="2826736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da-DK" sz="1108" b="1" dirty="0"/>
                  <a:t>                    </a:t>
                </a:r>
                <a:r>
                  <a:rPr lang="da-DK" b="1" dirty="0">
                    <a:solidFill>
                      <a:srgbClr val="C00000"/>
                    </a:solidFill>
                  </a:rPr>
                  <a:t>RISIKO</a:t>
                </a:r>
              </a:p>
              <a:p>
                <a:endParaRPr lang="da-DK" sz="923" b="1" dirty="0"/>
              </a:p>
              <a:p>
                <a:endParaRPr lang="da-DK" sz="923" b="1" dirty="0"/>
              </a:p>
              <a:p>
                <a:endParaRPr lang="da-DK" sz="923" b="1" dirty="0" smtClean="0"/>
              </a:p>
              <a:p>
                <a:r>
                  <a:rPr lang="da-DK" sz="1100" b="1" dirty="0" smtClean="0"/>
                  <a:t>Styring:</a:t>
                </a:r>
                <a:endParaRPr lang="da-DK" sz="1100" b="1" dirty="0"/>
              </a:p>
              <a:p>
                <a:r>
                  <a:rPr lang="da-DK" sz="1100" dirty="0"/>
                  <a:t>Vær </a:t>
                </a:r>
                <a:r>
                  <a:rPr lang="da-DK" sz="1100" dirty="0" smtClean="0"/>
                  <a:t>forsigtig</a:t>
                </a:r>
                <a:r>
                  <a:rPr lang="da-DK" sz="1100" dirty="0"/>
                  <a:t>,</a:t>
                </a:r>
                <a:r>
                  <a:rPr lang="da-DK" sz="1100" dirty="0" smtClean="0"/>
                  <a:t> og styr varerne manuelt</a:t>
                </a:r>
              </a:p>
              <a:p>
                <a:r>
                  <a:rPr lang="da-DK" sz="1100" dirty="0" smtClean="0"/>
                  <a:t>Undersøg altid </a:t>
                </a:r>
                <a:r>
                  <a:rPr lang="da-DK" sz="1100" dirty="0" err="1" smtClean="0"/>
                  <a:t>salgsforcast</a:t>
                </a:r>
                <a:r>
                  <a:rPr lang="da-DK" sz="1100" dirty="0" smtClean="0"/>
                  <a:t> inden du køber!</a:t>
                </a:r>
              </a:p>
              <a:p>
                <a:r>
                  <a:rPr lang="da-DK" sz="1100" dirty="0" smtClean="0"/>
                  <a:t>Overvej at gøre til skaffevarer</a:t>
                </a:r>
              </a:p>
              <a:p>
                <a:r>
                  <a:rPr lang="da-DK" sz="1100" dirty="0" smtClean="0"/>
                  <a:t>Hav fokus på returret</a:t>
                </a:r>
                <a:endParaRPr lang="da-DK" sz="1100" dirty="0"/>
              </a:p>
              <a:p>
                <a:endParaRPr lang="da-DK" sz="1100" b="1" dirty="0"/>
              </a:p>
              <a:p>
                <a:r>
                  <a:rPr lang="da-DK" sz="1100" b="1" dirty="0"/>
                  <a:t>OBS</a:t>
                </a:r>
              </a:p>
              <a:p>
                <a:r>
                  <a:rPr lang="da-DK" sz="1100" dirty="0" smtClean="0"/>
                  <a:t>Undersøg leveringstid </a:t>
                </a:r>
                <a:r>
                  <a:rPr lang="da-DK" sz="1100" dirty="0"/>
                  <a:t>i stedet for </a:t>
                </a:r>
                <a:r>
                  <a:rPr lang="da-DK" sz="1100" dirty="0" smtClean="0"/>
                  <a:t>at fokusere </a:t>
                </a:r>
                <a:r>
                  <a:rPr lang="da-DK" sz="1100" dirty="0"/>
                  <a:t>på </a:t>
                </a:r>
                <a:r>
                  <a:rPr lang="da-DK" sz="1100" dirty="0" smtClean="0"/>
                  <a:t>pris når du taler med </a:t>
                </a:r>
                <a:r>
                  <a:rPr lang="da-DK" sz="1100" dirty="0" err="1" smtClean="0"/>
                  <a:t>leverandøreren</a:t>
                </a:r>
                <a:endParaRPr lang="da-DK" sz="1100" dirty="0" smtClean="0"/>
              </a:p>
              <a:p>
                <a:endParaRPr lang="da-DK" sz="1100" dirty="0"/>
              </a:p>
              <a:p>
                <a:r>
                  <a:rPr lang="da-DK" sz="1100" b="1" dirty="0"/>
                  <a:t>Grænseværdier</a:t>
                </a:r>
              </a:p>
              <a:p>
                <a:r>
                  <a:rPr lang="da-DK" sz="1100" dirty="0" smtClean="0"/>
                  <a:t>Kostværdi </a:t>
                </a:r>
                <a:r>
                  <a:rPr lang="da-DK" sz="1100" dirty="0"/>
                  <a:t>over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kr. &amp; mindre </a:t>
                </a:r>
                <a:r>
                  <a:rPr lang="da-DK" sz="1100" dirty="0"/>
                  <a:t>end </a:t>
                </a:r>
                <a:r>
                  <a:rPr lang="da-DK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 smtClean="0"/>
                  <a:t> pluk </a:t>
                </a:r>
                <a:r>
                  <a:rPr lang="da-DK" sz="1100" dirty="0"/>
                  <a:t>pr. </a:t>
                </a:r>
                <a:r>
                  <a:rPr lang="da-DK" sz="1100" dirty="0" smtClean="0"/>
                  <a:t>år</a:t>
                </a:r>
                <a:endParaRPr lang="da-DK" sz="1100" dirty="0"/>
              </a:p>
            </p:txBody>
          </p:sp>
          <p:grpSp>
            <p:nvGrpSpPr>
              <p:cNvPr id="20" name="Gruppe 19"/>
              <p:cNvGrpSpPr/>
              <p:nvPr/>
            </p:nvGrpSpPr>
            <p:grpSpPr>
              <a:xfrm>
                <a:off x="6413600" y="36368"/>
                <a:ext cx="991694" cy="991694"/>
                <a:chOff x="8171936" y="115633"/>
                <a:chExt cx="1074335" cy="1074335"/>
              </a:xfrm>
            </p:grpSpPr>
            <p:sp>
              <p:nvSpPr>
                <p:cNvPr id="2" name="Ellipse 1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" name="Tekstfelt 2"/>
                <p:cNvSpPr txBox="1"/>
                <p:nvPr/>
              </p:nvSpPr>
              <p:spPr>
                <a:xfrm>
                  <a:off x="8327086" y="286789"/>
                  <a:ext cx="828936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>
                      <a:solidFill>
                        <a:srgbClr val="B10528"/>
                      </a:solidFill>
                    </a:rPr>
                    <a:t>AC</a:t>
                  </a:r>
                </a:p>
              </p:txBody>
            </p:sp>
          </p:grpSp>
        </p:grpSp>
        <p:sp>
          <p:nvSpPr>
            <p:cNvPr id="22" name="Tekstfelt 21"/>
            <p:cNvSpPr txBox="1"/>
            <p:nvPr/>
          </p:nvSpPr>
          <p:spPr>
            <a:xfrm>
              <a:off x="7839899" y="501399"/>
              <a:ext cx="19238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000" b="1" dirty="0" smtClean="0"/>
                <a:t>Usikre varer</a:t>
              </a:r>
            </a:p>
            <a:p>
              <a:pPr algn="r"/>
              <a:r>
                <a:rPr lang="da-DK" sz="1000" dirty="0" smtClean="0"/>
                <a:t>Høj </a:t>
              </a:r>
              <a:r>
                <a:rPr lang="da-DK" sz="1000" dirty="0"/>
                <a:t>værdi – få pluk </a:t>
              </a:r>
            </a:p>
          </p:txBody>
        </p:sp>
      </p:grpSp>
      <p:grpSp>
        <p:nvGrpSpPr>
          <p:cNvPr id="50" name="Gruppe 49"/>
          <p:cNvGrpSpPr/>
          <p:nvPr/>
        </p:nvGrpSpPr>
        <p:grpSpPr>
          <a:xfrm>
            <a:off x="6481198" y="3562341"/>
            <a:ext cx="3395883" cy="3166130"/>
            <a:chOff x="6413600" y="3840598"/>
            <a:chExt cx="3286952" cy="3166130"/>
          </a:xfrm>
        </p:grpSpPr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6696137" y="4152742"/>
              <a:ext cx="3004415" cy="2853986"/>
            </a:xfrm>
            <a:prstGeom prst="rect">
              <a:avLst/>
            </a:prstGeom>
            <a:ln>
              <a:solidFill>
                <a:srgbClr val="3939A4"/>
              </a:solidFill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da-DK" b="1" dirty="0" smtClean="0"/>
                <a:t>             </a:t>
              </a:r>
              <a:r>
                <a:rPr lang="da-DK" b="1" dirty="0" smtClean="0">
                  <a:solidFill>
                    <a:srgbClr val="3939A4"/>
                  </a:solidFill>
                </a:rPr>
                <a:t>SLOW</a:t>
              </a:r>
              <a:endParaRPr lang="da-DK" b="1" dirty="0">
                <a:solidFill>
                  <a:srgbClr val="3939A4"/>
                </a:solidFill>
              </a:endParaRPr>
            </a:p>
            <a:p>
              <a:endParaRPr lang="da-DK" sz="923" b="1" dirty="0" smtClean="0"/>
            </a:p>
            <a:p>
              <a:endParaRPr lang="da-DK" sz="923" b="1" dirty="0"/>
            </a:p>
            <a:p>
              <a:endParaRPr lang="da-DK" sz="1100" b="1" dirty="0" smtClean="0"/>
            </a:p>
            <a:p>
              <a:r>
                <a:rPr lang="da-DK" sz="1100" b="1" dirty="0" smtClean="0"/>
                <a:t>Styring</a:t>
              </a:r>
            </a:p>
            <a:p>
              <a:r>
                <a:rPr lang="da-DK" sz="1100" dirty="0"/>
                <a:t>Brug så lidt tid som muligt på </a:t>
              </a:r>
              <a:r>
                <a:rPr lang="da-DK" sz="1100" dirty="0" smtClean="0"/>
                <a:t>disse varer</a:t>
              </a:r>
              <a:endParaRPr lang="da-DK" sz="1100" dirty="0"/>
            </a:p>
            <a:p>
              <a:r>
                <a:rPr lang="da-DK" sz="1100" dirty="0" smtClean="0"/>
                <a:t>Overvej </a:t>
              </a:r>
              <a:r>
                <a:rPr lang="da-DK" sz="1100" dirty="0"/>
                <a:t>alternative produkter</a:t>
              </a:r>
            </a:p>
            <a:p>
              <a:r>
                <a:rPr lang="da-DK" sz="1100" dirty="0" smtClean="0"/>
                <a:t>Gå </a:t>
              </a:r>
              <a:r>
                <a:rPr lang="da-DK" sz="1100" dirty="0"/>
                <a:t>efter mindstekøb</a:t>
              </a:r>
            </a:p>
            <a:p>
              <a:r>
                <a:rPr lang="da-DK" sz="1100" dirty="0"/>
                <a:t>Overvej dækningsgrad vs hånderingsudgifter</a:t>
              </a:r>
            </a:p>
            <a:p>
              <a:endParaRPr lang="da-DK" sz="1100" b="1" dirty="0"/>
            </a:p>
            <a:p>
              <a:r>
                <a:rPr lang="da-DK" sz="1100" b="1" dirty="0" smtClean="0"/>
                <a:t>OBS</a:t>
              </a:r>
            </a:p>
            <a:p>
              <a:r>
                <a:rPr lang="da-DK" sz="1100" dirty="0" smtClean="0"/>
                <a:t>Overvej sortimentsstrategi, er denne vare nødvendig?</a:t>
              </a:r>
            </a:p>
            <a:p>
              <a:endParaRPr lang="da-DK" sz="1100" dirty="0" smtClean="0"/>
            </a:p>
            <a:p>
              <a:r>
                <a:rPr lang="da-DK" sz="1100" b="1" dirty="0"/>
                <a:t>Grænseværdier</a:t>
              </a:r>
            </a:p>
            <a:p>
              <a:r>
                <a:rPr lang="da-DK" sz="1100" dirty="0" smtClean="0"/>
                <a:t>Kostværdi </a:t>
              </a:r>
              <a:r>
                <a:rPr lang="da-DK" sz="1100" dirty="0"/>
                <a:t>under </a:t>
              </a:r>
              <a:r>
                <a:rPr lang="da-DK" sz="1100" dirty="0">
                  <a:solidFill>
                    <a:srgbClr val="FF0000"/>
                  </a:solidFill>
                </a:rPr>
                <a:t>XX</a:t>
              </a:r>
              <a:r>
                <a:rPr lang="da-DK" sz="1100" dirty="0"/>
                <a:t> </a:t>
              </a:r>
              <a:r>
                <a:rPr lang="da-DK" sz="1100" dirty="0" err="1" smtClean="0"/>
                <a:t>kr</a:t>
              </a:r>
              <a:r>
                <a:rPr lang="da-DK" sz="1100" dirty="0" smtClean="0"/>
                <a:t> &amp; mindre </a:t>
              </a:r>
              <a:r>
                <a:rPr lang="da-DK" sz="1100" dirty="0"/>
                <a:t>end </a:t>
              </a:r>
              <a:r>
                <a:rPr lang="da-DK" sz="1100" dirty="0">
                  <a:solidFill>
                    <a:srgbClr val="FF0000"/>
                  </a:solidFill>
                </a:rPr>
                <a:t>XX</a:t>
              </a:r>
              <a:r>
                <a:rPr lang="da-DK" sz="1100" dirty="0"/>
                <a:t> pluk </a:t>
              </a:r>
              <a:r>
                <a:rPr lang="da-DK" sz="1100" dirty="0" smtClean="0"/>
                <a:t>pr. år</a:t>
              </a:r>
              <a:endParaRPr lang="da-DK" sz="1100" dirty="0"/>
            </a:p>
          </p:txBody>
        </p:sp>
        <p:grpSp>
          <p:nvGrpSpPr>
            <p:cNvPr id="42" name="Gruppe 41"/>
            <p:cNvGrpSpPr/>
            <p:nvPr/>
          </p:nvGrpSpPr>
          <p:grpSpPr>
            <a:xfrm>
              <a:off x="6413600" y="3840598"/>
              <a:ext cx="3259197" cy="991694"/>
              <a:chOff x="6413600" y="3840598"/>
              <a:chExt cx="3259197" cy="991694"/>
            </a:xfrm>
          </p:grpSpPr>
          <p:sp>
            <p:nvSpPr>
              <p:cNvPr id="29" name="Tekstfelt 28"/>
              <p:cNvSpPr txBox="1"/>
              <p:nvPr/>
            </p:nvSpPr>
            <p:spPr>
              <a:xfrm>
                <a:off x="7226634" y="4107976"/>
                <a:ext cx="244616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da-DK" sz="1000" b="1" dirty="0"/>
              </a:p>
              <a:p>
                <a:pPr algn="r"/>
                <a:r>
                  <a:rPr lang="da-DK" sz="1000" b="1" dirty="0" smtClean="0"/>
                  <a:t>Dine mindst vigtige varer</a:t>
                </a:r>
              </a:p>
              <a:p>
                <a:pPr algn="r"/>
                <a:r>
                  <a:rPr lang="da-DK" sz="1000" dirty="0" smtClean="0"/>
                  <a:t>Lav </a:t>
                </a:r>
                <a:r>
                  <a:rPr lang="da-DK" sz="1000" dirty="0"/>
                  <a:t>værdi – få </a:t>
                </a:r>
                <a:r>
                  <a:rPr lang="da-DK" sz="1000" dirty="0" smtClean="0"/>
                  <a:t>pluk</a:t>
                </a:r>
                <a:endParaRPr lang="da-DK" sz="1000" dirty="0"/>
              </a:p>
            </p:txBody>
          </p:sp>
          <p:grpSp>
            <p:nvGrpSpPr>
              <p:cNvPr id="37" name="Gruppe 36"/>
              <p:cNvGrpSpPr/>
              <p:nvPr/>
            </p:nvGrpSpPr>
            <p:grpSpPr>
              <a:xfrm>
                <a:off x="6413600" y="3840598"/>
                <a:ext cx="991694" cy="991694"/>
                <a:chOff x="8171936" y="115633"/>
                <a:chExt cx="1074335" cy="1074335"/>
              </a:xfrm>
            </p:grpSpPr>
            <p:sp>
              <p:nvSpPr>
                <p:cNvPr id="38" name="Ellipse 37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3939A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9" name="Tekstfelt 38"/>
                <p:cNvSpPr txBox="1"/>
                <p:nvPr/>
              </p:nvSpPr>
              <p:spPr>
                <a:xfrm>
                  <a:off x="8335413" y="295029"/>
                  <a:ext cx="747377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 smtClean="0">
                      <a:solidFill>
                        <a:srgbClr val="3939A4"/>
                      </a:solidFill>
                    </a:rPr>
                    <a:t>CC</a:t>
                  </a:r>
                  <a:endParaRPr lang="da-DK" sz="3600" b="1" dirty="0">
                    <a:solidFill>
                      <a:srgbClr val="3939A4"/>
                    </a:solidFill>
                  </a:endParaRPr>
                </a:p>
              </p:txBody>
            </p:sp>
          </p:grpSp>
        </p:grpSp>
      </p:grpSp>
      <p:grpSp>
        <p:nvGrpSpPr>
          <p:cNvPr id="47" name="Gruppe 46"/>
          <p:cNvGrpSpPr/>
          <p:nvPr/>
        </p:nvGrpSpPr>
        <p:grpSpPr>
          <a:xfrm>
            <a:off x="137647" y="64425"/>
            <a:ext cx="3870289" cy="3271626"/>
            <a:chOff x="455160" y="-293883"/>
            <a:chExt cx="3870289" cy="3271626"/>
          </a:xfrm>
        </p:grpSpPr>
        <p:grpSp>
          <p:nvGrpSpPr>
            <p:cNvPr id="40" name="Gruppe 39"/>
            <p:cNvGrpSpPr/>
            <p:nvPr/>
          </p:nvGrpSpPr>
          <p:grpSpPr>
            <a:xfrm>
              <a:off x="455160" y="-293883"/>
              <a:ext cx="3870289" cy="3271626"/>
              <a:chOff x="455160" y="-293883"/>
              <a:chExt cx="3870289" cy="3271626"/>
            </a:xfrm>
          </p:grpSpPr>
          <p:sp>
            <p:nvSpPr>
              <p:cNvPr id="11" name="Text Box 34"/>
              <p:cNvSpPr txBox="1">
                <a:spLocks noChangeArrowheads="1"/>
              </p:cNvSpPr>
              <p:nvPr/>
            </p:nvSpPr>
            <p:spPr bwMode="auto">
              <a:xfrm>
                <a:off x="732286" y="96505"/>
                <a:ext cx="3593163" cy="2881238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da-DK" b="1" dirty="0" smtClean="0">
                    <a:solidFill>
                      <a:srgbClr val="B00527"/>
                    </a:solidFill>
                  </a:rPr>
                  <a:t>             FOKUS</a:t>
                </a:r>
                <a:endParaRPr lang="da-DK" b="1" dirty="0">
                  <a:solidFill>
                    <a:srgbClr val="B00527"/>
                  </a:solidFill>
                </a:endParaRPr>
              </a:p>
              <a:p>
                <a:endParaRPr lang="da-DK" sz="923" b="1" dirty="0"/>
              </a:p>
              <a:p>
                <a:endParaRPr lang="da-DK" sz="1100" b="1" dirty="0"/>
              </a:p>
              <a:p>
                <a:r>
                  <a:rPr lang="da-DK" sz="1100" b="1" dirty="0" smtClean="0"/>
                  <a:t>Styring</a:t>
                </a:r>
              </a:p>
              <a:p>
                <a:r>
                  <a:rPr lang="da-DK" sz="1100" dirty="0" smtClean="0"/>
                  <a:t>Never out of </a:t>
                </a:r>
                <a:r>
                  <a:rPr lang="da-DK" sz="1100" dirty="0" err="1" smtClean="0"/>
                  <a:t>stock</a:t>
                </a:r>
                <a:r>
                  <a:rPr lang="da-DK" sz="1100" dirty="0" smtClean="0"/>
                  <a:t> (NOOS)</a:t>
                </a:r>
              </a:p>
              <a:p>
                <a:r>
                  <a:rPr lang="da-DK" sz="1100" dirty="0" smtClean="0"/>
                  <a:t>Disponér </a:t>
                </a:r>
                <a:r>
                  <a:rPr lang="da-DK" sz="1100" dirty="0"/>
                  <a:t>dagligt</a:t>
                </a:r>
              </a:p>
              <a:p>
                <a:r>
                  <a:rPr lang="da-DK" sz="1100" dirty="0" err="1"/>
                  <a:t>M</a:t>
                </a:r>
                <a:r>
                  <a:rPr lang="da-DK" sz="1100" dirty="0" err="1" smtClean="0"/>
                  <a:t>ediumstore</a:t>
                </a:r>
                <a:r>
                  <a:rPr lang="da-DK" sz="1100" dirty="0" smtClean="0"/>
                  <a:t> ordrestørrelser, bestilt jævnligt</a:t>
                </a:r>
                <a:endParaRPr lang="da-DK" sz="1100" dirty="0"/>
              </a:p>
              <a:p>
                <a:r>
                  <a:rPr lang="da-DK" sz="1100" dirty="0"/>
                  <a:t>Gå efter høj </a:t>
                </a:r>
                <a:r>
                  <a:rPr lang="da-DK" sz="1100" dirty="0" smtClean="0"/>
                  <a:t>leveringssikkerhed</a:t>
                </a:r>
              </a:p>
              <a:p>
                <a:endParaRPr lang="da-DK" sz="1100" b="1" dirty="0"/>
              </a:p>
              <a:p>
                <a:r>
                  <a:rPr lang="da-DK" sz="1100" b="1" dirty="0" smtClean="0"/>
                  <a:t>OBS</a:t>
                </a:r>
                <a:endParaRPr lang="da-DK" sz="1100" b="1" dirty="0"/>
              </a:p>
              <a:p>
                <a:r>
                  <a:rPr lang="da-DK" sz="1100" dirty="0" smtClean="0"/>
                  <a:t>AA er dine vigtigste varer, undgå </a:t>
                </a:r>
                <a:r>
                  <a:rPr lang="da-DK" sz="1100" dirty="0" err="1" smtClean="0"/>
                  <a:t>stock</a:t>
                </a:r>
                <a:r>
                  <a:rPr lang="da-DK" sz="1100" dirty="0" smtClean="0"/>
                  <a:t> </a:t>
                </a:r>
                <a:r>
                  <a:rPr lang="da-DK" sz="1100" dirty="0" err="1" smtClean="0"/>
                  <a:t>outs</a:t>
                </a:r>
                <a:r>
                  <a:rPr lang="da-DK" sz="1100" dirty="0"/>
                  <a:t>,</a:t>
                </a:r>
                <a:r>
                  <a:rPr lang="da-DK" sz="1100" dirty="0" smtClean="0"/>
                  <a:t> men køb ikke overdrevet ind (høj værdi)</a:t>
                </a:r>
              </a:p>
              <a:p>
                <a:r>
                  <a:rPr lang="da-DK" sz="1100" dirty="0" smtClean="0"/>
                  <a:t>Husk, varer med få </a:t>
                </a:r>
                <a:r>
                  <a:rPr lang="da-DK" sz="1100" dirty="0"/>
                  <a:t>kunder udgør en høj risiko</a:t>
                </a:r>
              </a:p>
              <a:p>
                <a:endParaRPr lang="da-DK" sz="1100" b="1" dirty="0" smtClean="0"/>
              </a:p>
              <a:p>
                <a:r>
                  <a:rPr lang="da-DK" sz="1100" b="1" dirty="0" smtClean="0"/>
                  <a:t>Grænseværdier</a:t>
                </a:r>
                <a:endParaRPr lang="da-DK" sz="1100" b="1" dirty="0"/>
              </a:p>
              <a:p>
                <a:r>
                  <a:rPr lang="da-DK" sz="1100" dirty="0"/>
                  <a:t>Kostværdi over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kr. &amp; mere </a:t>
                </a:r>
                <a:r>
                  <a:rPr lang="da-DK" sz="1100" dirty="0"/>
                  <a:t>end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 </a:t>
                </a:r>
                <a:r>
                  <a:rPr lang="da-DK" sz="1100" dirty="0"/>
                  <a:t>pluk pr. </a:t>
                </a:r>
                <a:r>
                  <a:rPr lang="da-DK" sz="1100" dirty="0" smtClean="0"/>
                  <a:t>år</a:t>
                </a:r>
              </a:p>
            </p:txBody>
          </p:sp>
          <p:grpSp>
            <p:nvGrpSpPr>
              <p:cNvPr id="31" name="Gruppe 30"/>
              <p:cNvGrpSpPr/>
              <p:nvPr/>
            </p:nvGrpSpPr>
            <p:grpSpPr>
              <a:xfrm>
                <a:off x="455160" y="-293883"/>
                <a:ext cx="991694" cy="991694"/>
                <a:chOff x="8171936" y="115633"/>
                <a:chExt cx="1074335" cy="1074335"/>
              </a:xfrm>
            </p:grpSpPr>
            <p:sp>
              <p:nvSpPr>
                <p:cNvPr id="32" name="Ellipse 31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3" name="Tekstfelt 32"/>
                <p:cNvSpPr txBox="1"/>
                <p:nvPr/>
              </p:nvSpPr>
              <p:spPr>
                <a:xfrm>
                  <a:off x="8320217" y="295029"/>
                  <a:ext cx="824171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 smtClean="0">
                      <a:solidFill>
                        <a:srgbClr val="B10528"/>
                      </a:solidFill>
                    </a:rPr>
                    <a:t>AA</a:t>
                  </a:r>
                  <a:endParaRPr lang="da-DK" sz="3600" b="1" dirty="0">
                    <a:solidFill>
                      <a:srgbClr val="B10528"/>
                    </a:solidFill>
                  </a:endParaRPr>
                </a:p>
              </p:txBody>
            </p:sp>
          </p:grpSp>
        </p:grpSp>
        <p:sp>
          <p:nvSpPr>
            <p:cNvPr id="30" name="Tekstfelt 29"/>
            <p:cNvSpPr txBox="1"/>
            <p:nvPr/>
          </p:nvSpPr>
          <p:spPr>
            <a:xfrm>
              <a:off x="2682578" y="215714"/>
              <a:ext cx="16215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000" b="1" dirty="0" smtClean="0"/>
                <a:t>Dine vigtigste varer</a:t>
              </a:r>
            </a:p>
            <a:p>
              <a:pPr algn="r"/>
              <a:r>
                <a:rPr lang="da-DK" sz="1000" dirty="0" smtClean="0"/>
                <a:t>Høj </a:t>
              </a:r>
              <a:r>
                <a:rPr lang="da-DK" sz="1000" dirty="0"/>
                <a:t>værdi – mange </a:t>
              </a:r>
              <a:r>
                <a:rPr lang="da-DK" sz="1000" dirty="0" smtClean="0"/>
                <a:t>pluk</a:t>
              </a:r>
              <a:endParaRPr lang="da-DK" sz="1000" dirty="0"/>
            </a:p>
          </p:txBody>
        </p:sp>
      </p:grpSp>
      <p:grpSp>
        <p:nvGrpSpPr>
          <p:cNvPr id="49" name="Gruppe 48"/>
          <p:cNvGrpSpPr/>
          <p:nvPr/>
        </p:nvGrpSpPr>
        <p:grpSpPr>
          <a:xfrm>
            <a:off x="17517" y="3547674"/>
            <a:ext cx="3990419" cy="3247870"/>
            <a:chOff x="-1389278" y="3011288"/>
            <a:chExt cx="3990419" cy="3247870"/>
          </a:xfrm>
        </p:grpSpPr>
        <p:grpSp>
          <p:nvGrpSpPr>
            <p:cNvPr id="45" name="Gruppe 44"/>
            <p:cNvGrpSpPr/>
            <p:nvPr/>
          </p:nvGrpSpPr>
          <p:grpSpPr>
            <a:xfrm>
              <a:off x="-1389278" y="3011288"/>
              <a:ext cx="3990418" cy="3247870"/>
              <a:chOff x="-1389278" y="3011288"/>
              <a:chExt cx="4158058" cy="3247870"/>
            </a:xfrm>
          </p:grpSpPr>
          <p:sp>
            <p:nvSpPr>
              <p:cNvPr id="6" name="Text Box 34"/>
              <p:cNvSpPr txBox="1">
                <a:spLocks noChangeArrowheads="1"/>
              </p:cNvSpPr>
              <p:nvPr/>
            </p:nvSpPr>
            <p:spPr bwMode="auto">
              <a:xfrm>
                <a:off x="-975334" y="3350669"/>
                <a:ext cx="3744114" cy="2908489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da-DK" b="1" dirty="0" smtClean="0">
                    <a:solidFill>
                      <a:srgbClr val="B00527"/>
                    </a:solidFill>
                  </a:rPr>
                  <a:t>           FASTRUNNER</a:t>
                </a:r>
                <a:endParaRPr lang="da-DK" b="1" dirty="0">
                  <a:solidFill>
                    <a:srgbClr val="B00527"/>
                  </a:solidFill>
                </a:endParaRPr>
              </a:p>
              <a:p>
                <a:endParaRPr lang="da-DK" sz="1100" b="1" dirty="0"/>
              </a:p>
              <a:p>
                <a:endParaRPr lang="da-DK" sz="1100" b="1" dirty="0" smtClean="0"/>
              </a:p>
              <a:p>
                <a:r>
                  <a:rPr lang="da-DK" sz="1100" b="1" dirty="0" smtClean="0"/>
                  <a:t>Styring</a:t>
                </a:r>
              </a:p>
              <a:p>
                <a:r>
                  <a:rPr lang="da-DK" sz="1100" dirty="0" smtClean="0"/>
                  <a:t>Køb stort hjem</a:t>
                </a:r>
              </a:p>
              <a:p>
                <a:r>
                  <a:rPr lang="da-DK" sz="1100" dirty="0" smtClean="0"/>
                  <a:t>Disponér 1 gang om året (brug mindst mulig tid)</a:t>
                </a:r>
              </a:p>
              <a:p>
                <a:r>
                  <a:rPr lang="da-DK" sz="1100" dirty="0" smtClean="0"/>
                  <a:t>Brug simpel/automatisk styring</a:t>
                </a:r>
              </a:p>
              <a:p>
                <a:r>
                  <a:rPr lang="da-DK" sz="1100" dirty="0" smtClean="0"/>
                  <a:t>Overvej dækningsgrad vs hånderingsudgifter</a:t>
                </a:r>
              </a:p>
              <a:p>
                <a:r>
                  <a:rPr lang="da-DK" sz="1100" dirty="0" smtClean="0"/>
                  <a:t>Gå efter høj leveringssikkerhed</a:t>
                </a:r>
              </a:p>
              <a:p>
                <a:endParaRPr lang="da-DK" sz="1100" b="1" dirty="0"/>
              </a:p>
              <a:p>
                <a:r>
                  <a:rPr lang="da-DK" sz="1100" b="1" dirty="0" smtClean="0"/>
                  <a:t>OBS</a:t>
                </a:r>
                <a:endParaRPr lang="da-DK" sz="1100" b="1" dirty="0"/>
              </a:p>
              <a:p>
                <a:r>
                  <a:rPr lang="da-DK" sz="1100" dirty="0" smtClean="0"/>
                  <a:t>De er sømmene i tømmerhandlen, vigtige sortimentsvarer med lav værdi </a:t>
                </a:r>
              </a:p>
              <a:p>
                <a:endParaRPr lang="da-DK" sz="1100" dirty="0" smtClean="0"/>
              </a:p>
              <a:p>
                <a:r>
                  <a:rPr lang="da-DK" sz="1100" b="1" dirty="0"/>
                  <a:t>Grænseværdier</a:t>
                </a:r>
              </a:p>
              <a:p>
                <a:r>
                  <a:rPr lang="da-DK" sz="1100" dirty="0" smtClean="0"/>
                  <a:t>Kostværdi </a:t>
                </a:r>
                <a:r>
                  <a:rPr lang="da-DK" sz="1100" dirty="0"/>
                  <a:t>under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kr. &amp; mere </a:t>
                </a:r>
                <a:r>
                  <a:rPr lang="da-DK" sz="1100" dirty="0"/>
                  <a:t>end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pluk </a:t>
                </a:r>
                <a:r>
                  <a:rPr lang="da-DK" sz="1100" dirty="0"/>
                  <a:t>pr. </a:t>
                </a:r>
                <a:r>
                  <a:rPr lang="da-DK" sz="1100" dirty="0" smtClean="0"/>
                  <a:t>år</a:t>
                </a:r>
                <a:endParaRPr lang="da-DK" sz="1100" dirty="0"/>
              </a:p>
            </p:txBody>
          </p:sp>
          <p:grpSp>
            <p:nvGrpSpPr>
              <p:cNvPr id="34" name="Gruppe 33"/>
              <p:cNvGrpSpPr/>
              <p:nvPr/>
            </p:nvGrpSpPr>
            <p:grpSpPr>
              <a:xfrm>
                <a:off x="-1389278" y="3011288"/>
                <a:ext cx="991694" cy="991694"/>
                <a:chOff x="8171936" y="115633"/>
                <a:chExt cx="1074335" cy="1074335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6" name="Tekstfelt 35"/>
                <p:cNvSpPr txBox="1"/>
                <p:nvPr/>
              </p:nvSpPr>
              <p:spPr>
                <a:xfrm>
                  <a:off x="8307544" y="298569"/>
                  <a:ext cx="798827" cy="7001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 smtClean="0">
                      <a:solidFill>
                        <a:srgbClr val="B10528"/>
                      </a:solidFill>
                    </a:rPr>
                    <a:t>CA</a:t>
                  </a:r>
                  <a:endParaRPr lang="da-DK" sz="3600" b="1" dirty="0">
                    <a:solidFill>
                      <a:srgbClr val="B10528"/>
                    </a:solidFill>
                  </a:endParaRPr>
                </a:p>
              </p:txBody>
            </p:sp>
          </p:grpSp>
        </p:grpSp>
        <p:sp>
          <p:nvSpPr>
            <p:cNvPr id="43" name="Tekstfelt 42"/>
            <p:cNvSpPr txBox="1"/>
            <p:nvPr/>
          </p:nvSpPr>
          <p:spPr>
            <a:xfrm>
              <a:off x="619320" y="3449848"/>
              <a:ext cx="19818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000" b="1" dirty="0" smtClean="0"/>
                <a:t>Billige, populære varer</a:t>
              </a:r>
            </a:p>
            <a:p>
              <a:pPr algn="r"/>
              <a:r>
                <a:rPr lang="da-DK" sz="1000" dirty="0" smtClean="0"/>
                <a:t>Lav </a:t>
              </a:r>
              <a:r>
                <a:rPr lang="da-DK" sz="1000" dirty="0"/>
                <a:t>værdi – mange </a:t>
              </a:r>
              <a:r>
                <a:rPr lang="da-DK" sz="1000" dirty="0" smtClean="0"/>
                <a:t>pluk</a:t>
              </a:r>
              <a:endParaRPr lang="da-DK" sz="1000" dirty="0"/>
            </a:p>
          </p:txBody>
        </p:sp>
      </p:grpSp>
      <p:cxnSp>
        <p:nvCxnSpPr>
          <p:cNvPr id="62" name="Lige pilforbindelse 61"/>
          <p:cNvCxnSpPr/>
          <p:nvPr/>
        </p:nvCxnSpPr>
        <p:spPr>
          <a:xfrm>
            <a:off x="6402412" y="4681096"/>
            <a:ext cx="304881" cy="3055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boks 3"/>
          <p:cNvSpPr txBox="1"/>
          <p:nvPr/>
        </p:nvSpPr>
        <p:spPr>
          <a:xfrm rot="20540738">
            <a:off x="4834049" y="917385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EKSEMPEL</a:t>
            </a:r>
            <a:endParaRPr lang="da-DK" sz="36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4131451" y="3234522"/>
            <a:ext cx="165541" cy="87219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 rot="16200000">
            <a:off x="3891378" y="3714303"/>
            <a:ext cx="6735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" b="1" dirty="0" smtClean="0">
                <a:ea typeface="Verdana" panose="020B0604030504040204" pitchFamily="34" charset="0"/>
                <a:cs typeface="Arial" panose="020B0604020202020204" pitchFamily="34" charset="0"/>
              </a:rPr>
              <a:t>Kostværdi</a:t>
            </a:r>
            <a:endParaRPr lang="da-DK" sz="900" b="1" dirty="0"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kstboks 50"/>
          <p:cNvSpPr txBox="1"/>
          <p:nvPr/>
        </p:nvSpPr>
        <p:spPr>
          <a:xfrm rot="20540738">
            <a:off x="1034882" y="3117024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EKSEMPEL</a:t>
            </a:r>
            <a:endParaRPr lang="da-DK" sz="36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Tekstboks 52"/>
          <p:cNvSpPr txBox="1"/>
          <p:nvPr/>
        </p:nvSpPr>
        <p:spPr>
          <a:xfrm rot="20540738">
            <a:off x="4315043" y="5519323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EKSEMPEL</a:t>
            </a:r>
            <a:endParaRPr lang="da-DK" sz="36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83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Lige pilforbindelse 33"/>
          <p:cNvCxnSpPr>
            <a:cxnSpLocks noChangeShapeType="1"/>
          </p:cNvCxnSpPr>
          <p:nvPr/>
        </p:nvCxnSpPr>
        <p:spPr bwMode="auto">
          <a:xfrm>
            <a:off x="4369696" y="4998427"/>
            <a:ext cx="844062" cy="844062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pic>
        <p:nvPicPr>
          <p:cNvPr id="18" name="Billed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451" y="2685895"/>
            <a:ext cx="2478711" cy="2012419"/>
          </a:xfrm>
          <a:prstGeom prst="rect">
            <a:avLst/>
          </a:prstGeom>
        </p:spPr>
      </p:pic>
      <p:cxnSp>
        <p:nvCxnSpPr>
          <p:cNvPr id="21" name="Lige pilforbindelse 20"/>
          <p:cNvCxnSpPr>
            <a:cxnSpLocks noChangeAspect="1"/>
          </p:cNvCxnSpPr>
          <p:nvPr/>
        </p:nvCxnSpPr>
        <p:spPr>
          <a:xfrm flipH="1" flipV="1">
            <a:off x="4057753" y="2605094"/>
            <a:ext cx="356716" cy="3163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ge pilforbindelse 43"/>
          <p:cNvCxnSpPr/>
          <p:nvPr/>
        </p:nvCxnSpPr>
        <p:spPr>
          <a:xfrm flipV="1">
            <a:off x="6423225" y="2605094"/>
            <a:ext cx="310452" cy="299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pilforbindelse 45"/>
          <p:cNvCxnSpPr/>
          <p:nvPr/>
        </p:nvCxnSpPr>
        <p:spPr>
          <a:xfrm flipH="1">
            <a:off x="4057753" y="4681678"/>
            <a:ext cx="304192" cy="3167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e 47"/>
          <p:cNvGrpSpPr/>
          <p:nvPr/>
        </p:nvGrpSpPr>
        <p:grpSpPr>
          <a:xfrm>
            <a:off x="6413600" y="64425"/>
            <a:ext cx="3434806" cy="3271626"/>
            <a:chOff x="6413600" y="36368"/>
            <a:chExt cx="3439974" cy="3170097"/>
          </a:xfrm>
        </p:grpSpPr>
        <p:grpSp>
          <p:nvGrpSpPr>
            <p:cNvPr id="41" name="Gruppe 40"/>
            <p:cNvGrpSpPr/>
            <p:nvPr/>
          </p:nvGrpSpPr>
          <p:grpSpPr>
            <a:xfrm>
              <a:off x="6413600" y="36368"/>
              <a:ext cx="3439974" cy="3170097"/>
              <a:chOff x="6413600" y="36368"/>
              <a:chExt cx="3439974" cy="3170097"/>
            </a:xfrm>
          </p:grpSpPr>
          <p:sp>
            <p:nvSpPr>
              <p:cNvPr id="17" name="Text Box 34"/>
              <p:cNvSpPr txBox="1">
                <a:spLocks noChangeArrowheads="1"/>
              </p:cNvSpPr>
              <p:nvPr/>
            </p:nvSpPr>
            <p:spPr bwMode="auto">
              <a:xfrm>
                <a:off x="6772651" y="379729"/>
                <a:ext cx="3080923" cy="2826736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da-DK" sz="1108" b="1" dirty="0"/>
                  <a:t>                    </a:t>
                </a:r>
                <a:r>
                  <a:rPr lang="da-DK" b="1" dirty="0">
                    <a:solidFill>
                      <a:srgbClr val="C00000"/>
                    </a:solidFill>
                  </a:rPr>
                  <a:t>RISIKO</a:t>
                </a:r>
              </a:p>
              <a:p>
                <a:endParaRPr lang="da-DK" sz="923" b="1" dirty="0"/>
              </a:p>
              <a:p>
                <a:endParaRPr lang="da-DK" sz="923" b="1" dirty="0"/>
              </a:p>
              <a:p>
                <a:endParaRPr lang="da-DK" sz="923" b="1" dirty="0" smtClean="0"/>
              </a:p>
              <a:p>
                <a:r>
                  <a:rPr lang="da-DK" sz="1100" b="1" dirty="0" smtClean="0"/>
                  <a:t>Styring:</a:t>
                </a:r>
                <a:endParaRPr lang="da-DK" sz="1100" b="1" dirty="0"/>
              </a:p>
              <a:p>
                <a:endParaRPr lang="da-DK" sz="1100" b="1" dirty="0" smtClean="0"/>
              </a:p>
              <a:p>
                <a:endParaRPr lang="da-DK" sz="1100" b="1" dirty="0"/>
              </a:p>
              <a:p>
                <a:endParaRPr lang="da-DK" sz="1100" b="1" dirty="0" smtClean="0"/>
              </a:p>
              <a:p>
                <a:endParaRPr lang="da-DK" sz="1100" b="1" dirty="0" smtClean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r>
                  <a:rPr lang="da-DK" sz="1100" b="1" dirty="0"/>
                  <a:t>OBS</a:t>
                </a:r>
              </a:p>
              <a:p>
                <a:endParaRPr lang="da-DK" sz="1100" dirty="0" smtClean="0"/>
              </a:p>
              <a:p>
                <a:endParaRPr lang="da-DK" sz="1100" dirty="0"/>
              </a:p>
              <a:p>
                <a:r>
                  <a:rPr lang="da-DK" sz="1100" b="1" dirty="0"/>
                  <a:t>Grænseværdier</a:t>
                </a:r>
              </a:p>
              <a:p>
                <a:r>
                  <a:rPr lang="da-DK" sz="1100" dirty="0" smtClean="0"/>
                  <a:t>Kostværdi </a:t>
                </a:r>
                <a:r>
                  <a:rPr lang="da-DK" sz="1100" dirty="0"/>
                  <a:t>over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kr. &amp; mindre </a:t>
                </a:r>
                <a:r>
                  <a:rPr lang="da-DK" sz="1100" dirty="0"/>
                  <a:t>end </a:t>
                </a:r>
                <a:r>
                  <a:rPr lang="da-DK" sz="1100" dirty="0" smtClean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 smtClean="0"/>
                  <a:t> pluk </a:t>
                </a:r>
                <a:r>
                  <a:rPr lang="da-DK" sz="1100" dirty="0"/>
                  <a:t>pr. </a:t>
                </a:r>
                <a:r>
                  <a:rPr lang="da-DK" sz="1100" dirty="0" smtClean="0"/>
                  <a:t>år</a:t>
                </a:r>
                <a:endParaRPr lang="da-DK" sz="1100" dirty="0"/>
              </a:p>
            </p:txBody>
          </p:sp>
          <p:grpSp>
            <p:nvGrpSpPr>
              <p:cNvPr id="20" name="Gruppe 19"/>
              <p:cNvGrpSpPr/>
              <p:nvPr/>
            </p:nvGrpSpPr>
            <p:grpSpPr>
              <a:xfrm>
                <a:off x="6413600" y="36368"/>
                <a:ext cx="991694" cy="991694"/>
                <a:chOff x="8171936" y="115633"/>
                <a:chExt cx="1074335" cy="1074335"/>
              </a:xfrm>
            </p:grpSpPr>
            <p:sp>
              <p:nvSpPr>
                <p:cNvPr id="2" name="Ellipse 1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" name="Tekstfelt 2"/>
                <p:cNvSpPr txBox="1"/>
                <p:nvPr/>
              </p:nvSpPr>
              <p:spPr>
                <a:xfrm>
                  <a:off x="8327086" y="286789"/>
                  <a:ext cx="828936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>
                      <a:solidFill>
                        <a:srgbClr val="B10528"/>
                      </a:solidFill>
                    </a:rPr>
                    <a:t>AC</a:t>
                  </a:r>
                </a:p>
              </p:txBody>
            </p:sp>
          </p:grpSp>
        </p:grpSp>
        <p:sp>
          <p:nvSpPr>
            <p:cNvPr id="22" name="Tekstfelt 21"/>
            <p:cNvSpPr txBox="1"/>
            <p:nvPr/>
          </p:nvSpPr>
          <p:spPr>
            <a:xfrm>
              <a:off x="7839899" y="501399"/>
              <a:ext cx="19238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000" b="1" dirty="0" smtClean="0"/>
                <a:t>Usikre varer</a:t>
              </a:r>
            </a:p>
            <a:p>
              <a:pPr algn="r"/>
              <a:r>
                <a:rPr lang="da-DK" sz="1000" dirty="0" smtClean="0"/>
                <a:t>Høj </a:t>
              </a:r>
              <a:r>
                <a:rPr lang="da-DK" sz="1000" dirty="0"/>
                <a:t>værdi – få pluk </a:t>
              </a:r>
            </a:p>
          </p:txBody>
        </p:sp>
      </p:grpSp>
      <p:grpSp>
        <p:nvGrpSpPr>
          <p:cNvPr id="50" name="Gruppe 49"/>
          <p:cNvGrpSpPr/>
          <p:nvPr/>
        </p:nvGrpSpPr>
        <p:grpSpPr>
          <a:xfrm>
            <a:off x="6481198" y="3562341"/>
            <a:ext cx="3395883" cy="3166130"/>
            <a:chOff x="6413600" y="3840598"/>
            <a:chExt cx="3286952" cy="3166130"/>
          </a:xfrm>
        </p:grpSpPr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6696137" y="4152742"/>
              <a:ext cx="3004415" cy="2853986"/>
            </a:xfrm>
            <a:prstGeom prst="rect">
              <a:avLst/>
            </a:prstGeom>
            <a:ln>
              <a:solidFill>
                <a:srgbClr val="3939A4"/>
              </a:solidFill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da-DK" b="1" dirty="0" smtClean="0"/>
                <a:t>             </a:t>
              </a:r>
              <a:r>
                <a:rPr lang="da-DK" b="1" dirty="0" smtClean="0">
                  <a:solidFill>
                    <a:srgbClr val="3939A4"/>
                  </a:solidFill>
                </a:rPr>
                <a:t>SLOW</a:t>
              </a:r>
              <a:endParaRPr lang="da-DK" b="1" dirty="0">
                <a:solidFill>
                  <a:srgbClr val="3939A4"/>
                </a:solidFill>
              </a:endParaRPr>
            </a:p>
            <a:p>
              <a:endParaRPr lang="da-DK" sz="923" b="1" dirty="0" smtClean="0"/>
            </a:p>
            <a:p>
              <a:endParaRPr lang="da-DK" sz="923" b="1" dirty="0"/>
            </a:p>
            <a:p>
              <a:endParaRPr lang="da-DK" sz="1100" b="1" dirty="0" smtClean="0"/>
            </a:p>
            <a:p>
              <a:r>
                <a:rPr lang="da-DK" sz="1100" b="1" dirty="0" smtClean="0"/>
                <a:t>Styring</a:t>
              </a:r>
            </a:p>
            <a:p>
              <a:endParaRPr lang="da-DK" sz="1100" b="1" dirty="0" smtClean="0"/>
            </a:p>
            <a:p>
              <a:endParaRPr lang="da-DK" sz="1100" b="1" dirty="0"/>
            </a:p>
            <a:p>
              <a:endParaRPr lang="da-DK" sz="1100" b="1" dirty="0" smtClean="0"/>
            </a:p>
            <a:p>
              <a:endParaRPr lang="da-DK" sz="1100" b="1" dirty="0"/>
            </a:p>
            <a:p>
              <a:endParaRPr lang="da-DK" sz="1100" b="1" dirty="0"/>
            </a:p>
            <a:p>
              <a:r>
                <a:rPr lang="da-DK" sz="1100" b="1" dirty="0" smtClean="0"/>
                <a:t>OBS</a:t>
              </a:r>
            </a:p>
            <a:p>
              <a:endParaRPr lang="da-DK" sz="1100" dirty="0" smtClean="0"/>
            </a:p>
            <a:p>
              <a:endParaRPr lang="da-DK" sz="1100" dirty="0"/>
            </a:p>
            <a:p>
              <a:endParaRPr lang="da-DK" sz="1100" dirty="0" smtClean="0"/>
            </a:p>
            <a:p>
              <a:r>
                <a:rPr lang="da-DK" sz="1100" b="1" dirty="0"/>
                <a:t>Grænseværdier</a:t>
              </a:r>
            </a:p>
            <a:p>
              <a:r>
                <a:rPr lang="da-DK" sz="1100" dirty="0" smtClean="0"/>
                <a:t>Kostværdi </a:t>
              </a:r>
              <a:r>
                <a:rPr lang="da-DK" sz="1100" dirty="0"/>
                <a:t>under </a:t>
              </a:r>
              <a:r>
                <a:rPr lang="da-DK" sz="1100" dirty="0">
                  <a:solidFill>
                    <a:srgbClr val="FF0000"/>
                  </a:solidFill>
                </a:rPr>
                <a:t>XX</a:t>
              </a:r>
              <a:r>
                <a:rPr lang="da-DK" sz="1100" dirty="0"/>
                <a:t> </a:t>
              </a:r>
              <a:r>
                <a:rPr lang="da-DK" sz="1100" dirty="0" err="1" smtClean="0"/>
                <a:t>kr</a:t>
              </a:r>
              <a:r>
                <a:rPr lang="da-DK" sz="1100" dirty="0" smtClean="0"/>
                <a:t> &amp; mindre </a:t>
              </a:r>
              <a:r>
                <a:rPr lang="da-DK" sz="1100" dirty="0"/>
                <a:t>end </a:t>
              </a:r>
              <a:r>
                <a:rPr lang="da-DK" sz="1100" dirty="0">
                  <a:solidFill>
                    <a:srgbClr val="FF0000"/>
                  </a:solidFill>
                </a:rPr>
                <a:t>XX</a:t>
              </a:r>
              <a:r>
                <a:rPr lang="da-DK" sz="1100" dirty="0"/>
                <a:t> pluk </a:t>
              </a:r>
              <a:r>
                <a:rPr lang="da-DK" sz="1100" dirty="0" smtClean="0"/>
                <a:t>pr. år</a:t>
              </a:r>
              <a:endParaRPr lang="da-DK" sz="1100" dirty="0"/>
            </a:p>
          </p:txBody>
        </p:sp>
        <p:grpSp>
          <p:nvGrpSpPr>
            <p:cNvPr id="42" name="Gruppe 41"/>
            <p:cNvGrpSpPr/>
            <p:nvPr/>
          </p:nvGrpSpPr>
          <p:grpSpPr>
            <a:xfrm>
              <a:off x="6413600" y="3840598"/>
              <a:ext cx="3259197" cy="991694"/>
              <a:chOff x="6413600" y="3840598"/>
              <a:chExt cx="3259197" cy="991694"/>
            </a:xfrm>
          </p:grpSpPr>
          <p:sp>
            <p:nvSpPr>
              <p:cNvPr id="29" name="Tekstfelt 28"/>
              <p:cNvSpPr txBox="1"/>
              <p:nvPr/>
            </p:nvSpPr>
            <p:spPr>
              <a:xfrm>
                <a:off x="7226634" y="4107976"/>
                <a:ext cx="244616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da-DK" sz="1000" b="1" dirty="0"/>
              </a:p>
              <a:p>
                <a:pPr algn="r"/>
                <a:r>
                  <a:rPr lang="da-DK" sz="1000" b="1" dirty="0" smtClean="0"/>
                  <a:t>Dine mindst vigtige varer</a:t>
                </a:r>
              </a:p>
              <a:p>
                <a:pPr algn="r"/>
                <a:r>
                  <a:rPr lang="da-DK" sz="1000" dirty="0" smtClean="0"/>
                  <a:t>Lav </a:t>
                </a:r>
                <a:r>
                  <a:rPr lang="da-DK" sz="1000" dirty="0"/>
                  <a:t>værdi – få </a:t>
                </a:r>
                <a:r>
                  <a:rPr lang="da-DK" sz="1000" dirty="0" smtClean="0"/>
                  <a:t>pluk</a:t>
                </a:r>
                <a:endParaRPr lang="da-DK" sz="1000" dirty="0"/>
              </a:p>
            </p:txBody>
          </p:sp>
          <p:grpSp>
            <p:nvGrpSpPr>
              <p:cNvPr id="37" name="Gruppe 36"/>
              <p:cNvGrpSpPr/>
              <p:nvPr/>
            </p:nvGrpSpPr>
            <p:grpSpPr>
              <a:xfrm>
                <a:off x="6413600" y="3840598"/>
                <a:ext cx="991694" cy="991694"/>
                <a:chOff x="8171936" y="115633"/>
                <a:chExt cx="1074335" cy="1074335"/>
              </a:xfrm>
            </p:grpSpPr>
            <p:sp>
              <p:nvSpPr>
                <p:cNvPr id="38" name="Ellipse 37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3939A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9" name="Tekstfelt 38"/>
                <p:cNvSpPr txBox="1"/>
                <p:nvPr/>
              </p:nvSpPr>
              <p:spPr>
                <a:xfrm>
                  <a:off x="8335413" y="295029"/>
                  <a:ext cx="747377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 smtClean="0">
                      <a:solidFill>
                        <a:srgbClr val="3939A4"/>
                      </a:solidFill>
                    </a:rPr>
                    <a:t>CC</a:t>
                  </a:r>
                  <a:endParaRPr lang="da-DK" sz="3600" b="1" dirty="0">
                    <a:solidFill>
                      <a:srgbClr val="3939A4"/>
                    </a:solidFill>
                  </a:endParaRPr>
                </a:p>
              </p:txBody>
            </p:sp>
          </p:grpSp>
        </p:grpSp>
      </p:grpSp>
      <p:grpSp>
        <p:nvGrpSpPr>
          <p:cNvPr id="47" name="Gruppe 46"/>
          <p:cNvGrpSpPr/>
          <p:nvPr/>
        </p:nvGrpSpPr>
        <p:grpSpPr>
          <a:xfrm>
            <a:off x="137647" y="64425"/>
            <a:ext cx="3870289" cy="3271626"/>
            <a:chOff x="455160" y="-293883"/>
            <a:chExt cx="3870289" cy="3271626"/>
          </a:xfrm>
        </p:grpSpPr>
        <p:grpSp>
          <p:nvGrpSpPr>
            <p:cNvPr id="40" name="Gruppe 39"/>
            <p:cNvGrpSpPr/>
            <p:nvPr/>
          </p:nvGrpSpPr>
          <p:grpSpPr>
            <a:xfrm>
              <a:off x="455160" y="-293883"/>
              <a:ext cx="3870289" cy="3271626"/>
              <a:chOff x="455160" y="-293883"/>
              <a:chExt cx="3870289" cy="3271626"/>
            </a:xfrm>
          </p:grpSpPr>
          <p:sp>
            <p:nvSpPr>
              <p:cNvPr id="11" name="Text Box 34"/>
              <p:cNvSpPr txBox="1">
                <a:spLocks noChangeArrowheads="1"/>
              </p:cNvSpPr>
              <p:nvPr/>
            </p:nvSpPr>
            <p:spPr bwMode="auto">
              <a:xfrm>
                <a:off x="732286" y="96505"/>
                <a:ext cx="3593163" cy="2881238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da-DK" b="1" dirty="0" smtClean="0">
                    <a:solidFill>
                      <a:srgbClr val="B00527"/>
                    </a:solidFill>
                  </a:rPr>
                  <a:t>             FOKUS</a:t>
                </a:r>
                <a:endParaRPr lang="da-DK" b="1" dirty="0">
                  <a:solidFill>
                    <a:srgbClr val="B00527"/>
                  </a:solidFill>
                </a:endParaRPr>
              </a:p>
              <a:p>
                <a:endParaRPr lang="da-DK" sz="923" b="1" dirty="0"/>
              </a:p>
              <a:p>
                <a:endParaRPr lang="da-DK" sz="1100" b="1" dirty="0"/>
              </a:p>
              <a:p>
                <a:r>
                  <a:rPr lang="da-DK" sz="1100" b="1" dirty="0" smtClean="0"/>
                  <a:t>Styring</a:t>
                </a:r>
              </a:p>
              <a:p>
                <a:r>
                  <a:rPr lang="da-DK" sz="1100" b="1" dirty="0" smtClean="0"/>
                  <a:t>  </a:t>
                </a:r>
              </a:p>
              <a:p>
                <a:endParaRPr lang="da-DK" sz="1100" b="1" dirty="0"/>
              </a:p>
              <a:p>
                <a:endParaRPr lang="da-DK" sz="1100" b="1" dirty="0" smtClean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r>
                  <a:rPr lang="da-DK" sz="1100" b="1" dirty="0" smtClean="0"/>
                  <a:t>OBS</a:t>
                </a:r>
                <a:endParaRPr lang="da-DK" sz="1100" b="1" dirty="0"/>
              </a:p>
              <a:p>
                <a:endParaRPr lang="da-DK" sz="1100" dirty="0" smtClean="0"/>
              </a:p>
              <a:p>
                <a:endParaRPr lang="da-DK" sz="1100" b="1" dirty="0"/>
              </a:p>
              <a:p>
                <a:endParaRPr lang="da-DK" sz="1100" b="1" dirty="0" smtClean="0"/>
              </a:p>
              <a:p>
                <a:endParaRPr lang="da-DK" sz="1100" b="1" dirty="0" smtClean="0"/>
              </a:p>
              <a:p>
                <a:r>
                  <a:rPr lang="da-DK" sz="1100" b="1" dirty="0" smtClean="0"/>
                  <a:t>Grænseværdier</a:t>
                </a:r>
                <a:endParaRPr lang="da-DK" sz="1100" b="1" dirty="0"/>
              </a:p>
              <a:p>
                <a:r>
                  <a:rPr lang="da-DK" sz="1100" dirty="0"/>
                  <a:t>Kostværdi over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kr. &amp; mere </a:t>
                </a:r>
                <a:r>
                  <a:rPr lang="da-DK" sz="1100" dirty="0"/>
                  <a:t>end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 </a:t>
                </a:r>
                <a:r>
                  <a:rPr lang="da-DK" sz="1100" dirty="0"/>
                  <a:t>pluk pr. </a:t>
                </a:r>
                <a:r>
                  <a:rPr lang="da-DK" sz="1100" dirty="0" smtClean="0"/>
                  <a:t>år</a:t>
                </a:r>
              </a:p>
            </p:txBody>
          </p:sp>
          <p:grpSp>
            <p:nvGrpSpPr>
              <p:cNvPr id="31" name="Gruppe 30"/>
              <p:cNvGrpSpPr/>
              <p:nvPr/>
            </p:nvGrpSpPr>
            <p:grpSpPr>
              <a:xfrm>
                <a:off x="455160" y="-293883"/>
                <a:ext cx="991694" cy="991694"/>
                <a:chOff x="8171936" y="115633"/>
                <a:chExt cx="1074335" cy="1074335"/>
              </a:xfrm>
            </p:grpSpPr>
            <p:sp>
              <p:nvSpPr>
                <p:cNvPr id="32" name="Ellipse 31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3" name="Tekstfelt 32"/>
                <p:cNvSpPr txBox="1"/>
                <p:nvPr/>
              </p:nvSpPr>
              <p:spPr>
                <a:xfrm>
                  <a:off x="8320217" y="295029"/>
                  <a:ext cx="824171" cy="7155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 smtClean="0">
                      <a:solidFill>
                        <a:srgbClr val="B10528"/>
                      </a:solidFill>
                    </a:rPr>
                    <a:t>AA</a:t>
                  </a:r>
                  <a:endParaRPr lang="da-DK" sz="3600" b="1" dirty="0">
                    <a:solidFill>
                      <a:srgbClr val="B10528"/>
                    </a:solidFill>
                  </a:endParaRPr>
                </a:p>
              </p:txBody>
            </p:sp>
          </p:grpSp>
        </p:grpSp>
        <p:sp>
          <p:nvSpPr>
            <p:cNvPr id="30" name="Tekstfelt 29"/>
            <p:cNvSpPr txBox="1"/>
            <p:nvPr/>
          </p:nvSpPr>
          <p:spPr>
            <a:xfrm>
              <a:off x="2682578" y="215714"/>
              <a:ext cx="16215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000" b="1" dirty="0" smtClean="0"/>
                <a:t>Dine vigtigste varer</a:t>
              </a:r>
            </a:p>
            <a:p>
              <a:pPr algn="r"/>
              <a:r>
                <a:rPr lang="da-DK" sz="1000" dirty="0" smtClean="0"/>
                <a:t>Høj </a:t>
              </a:r>
              <a:r>
                <a:rPr lang="da-DK" sz="1000" dirty="0"/>
                <a:t>værdi – mange </a:t>
              </a:r>
              <a:r>
                <a:rPr lang="da-DK" sz="1000" dirty="0" smtClean="0"/>
                <a:t>pluk</a:t>
              </a:r>
              <a:endParaRPr lang="da-DK" sz="1000" dirty="0"/>
            </a:p>
          </p:txBody>
        </p:sp>
      </p:grpSp>
      <p:grpSp>
        <p:nvGrpSpPr>
          <p:cNvPr id="49" name="Gruppe 48"/>
          <p:cNvGrpSpPr/>
          <p:nvPr/>
        </p:nvGrpSpPr>
        <p:grpSpPr>
          <a:xfrm>
            <a:off x="17517" y="3547673"/>
            <a:ext cx="3990419" cy="3180797"/>
            <a:chOff x="-1389278" y="3011288"/>
            <a:chExt cx="3990419" cy="3078592"/>
          </a:xfrm>
        </p:grpSpPr>
        <p:grpSp>
          <p:nvGrpSpPr>
            <p:cNvPr id="45" name="Gruppe 44"/>
            <p:cNvGrpSpPr/>
            <p:nvPr/>
          </p:nvGrpSpPr>
          <p:grpSpPr>
            <a:xfrm>
              <a:off x="-1389278" y="3011288"/>
              <a:ext cx="3990418" cy="3078592"/>
              <a:chOff x="-1389278" y="3011288"/>
              <a:chExt cx="4158058" cy="3078592"/>
            </a:xfrm>
          </p:grpSpPr>
          <p:sp>
            <p:nvSpPr>
              <p:cNvPr id="6" name="Text Box 34"/>
              <p:cNvSpPr txBox="1">
                <a:spLocks noChangeArrowheads="1"/>
              </p:cNvSpPr>
              <p:nvPr/>
            </p:nvSpPr>
            <p:spPr bwMode="auto">
              <a:xfrm>
                <a:off x="-975334" y="3350669"/>
                <a:ext cx="3744114" cy="2739211"/>
              </a:xfrm>
              <a:prstGeom prst="rect">
                <a:avLst/>
              </a:prstGeom>
              <a:ln>
                <a:solidFill>
                  <a:srgbClr val="B00527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da-DK" b="1" dirty="0" smtClean="0">
                    <a:solidFill>
                      <a:srgbClr val="B00527"/>
                    </a:solidFill>
                  </a:rPr>
                  <a:t>           FASTRUNNER</a:t>
                </a:r>
                <a:endParaRPr lang="da-DK" b="1" dirty="0">
                  <a:solidFill>
                    <a:srgbClr val="B00527"/>
                  </a:solidFill>
                </a:endParaRPr>
              </a:p>
              <a:p>
                <a:endParaRPr lang="da-DK" sz="1100" b="1" dirty="0"/>
              </a:p>
              <a:p>
                <a:endParaRPr lang="da-DK" sz="1100" b="1" dirty="0" smtClean="0"/>
              </a:p>
              <a:p>
                <a:r>
                  <a:rPr lang="da-DK" sz="1100" b="1" dirty="0" smtClean="0"/>
                  <a:t>Styring</a:t>
                </a:r>
              </a:p>
              <a:p>
                <a:endParaRPr lang="da-DK" sz="1100" b="1" dirty="0" smtClean="0"/>
              </a:p>
              <a:p>
                <a:endParaRPr lang="da-DK" sz="1100" b="1" dirty="0"/>
              </a:p>
              <a:p>
                <a:endParaRPr lang="da-DK" sz="1100" b="1" dirty="0" smtClean="0"/>
              </a:p>
              <a:p>
                <a:endParaRPr lang="da-DK" sz="1100" b="1" dirty="0"/>
              </a:p>
              <a:p>
                <a:endParaRPr lang="da-DK" sz="1100" b="1" dirty="0"/>
              </a:p>
              <a:p>
                <a:r>
                  <a:rPr lang="da-DK" sz="1100" b="1" dirty="0" smtClean="0"/>
                  <a:t>OBS</a:t>
                </a:r>
                <a:endParaRPr lang="da-DK" sz="1100" b="1" dirty="0"/>
              </a:p>
              <a:p>
                <a:endParaRPr lang="da-DK" sz="1100" dirty="0" smtClean="0"/>
              </a:p>
              <a:p>
                <a:endParaRPr lang="da-DK" sz="1100" dirty="0"/>
              </a:p>
              <a:p>
                <a:endParaRPr lang="da-DK" sz="1100" dirty="0" smtClean="0"/>
              </a:p>
              <a:p>
                <a:r>
                  <a:rPr lang="da-DK" sz="1100" b="1" dirty="0"/>
                  <a:t>Grænseværdier</a:t>
                </a:r>
              </a:p>
              <a:p>
                <a:r>
                  <a:rPr lang="da-DK" sz="1100" dirty="0" smtClean="0"/>
                  <a:t>Kostværdi </a:t>
                </a:r>
                <a:r>
                  <a:rPr lang="da-DK" sz="1100" dirty="0"/>
                  <a:t>under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kr. &amp; mere </a:t>
                </a:r>
                <a:r>
                  <a:rPr lang="da-DK" sz="1100" dirty="0"/>
                  <a:t>end </a:t>
                </a:r>
                <a:r>
                  <a:rPr lang="da-DK" sz="1100" dirty="0">
                    <a:solidFill>
                      <a:srgbClr val="FF0000"/>
                    </a:solidFill>
                  </a:rPr>
                  <a:t>XX</a:t>
                </a:r>
                <a:r>
                  <a:rPr lang="da-DK" sz="1100" dirty="0"/>
                  <a:t> </a:t>
                </a:r>
                <a:r>
                  <a:rPr lang="da-DK" sz="1100" dirty="0" smtClean="0"/>
                  <a:t>pluk </a:t>
                </a:r>
                <a:r>
                  <a:rPr lang="da-DK" sz="1100" dirty="0"/>
                  <a:t>pr. </a:t>
                </a:r>
                <a:r>
                  <a:rPr lang="da-DK" sz="1100" dirty="0" smtClean="0"/>
                  <a:t>år</a:t>
                </a:r>
                <a:endParaRPr lang="da-DK" sz="1100" dirty="0"/>
              </a:p>
            </p:txBody>
          </p:sp>
          <p:grpSp>
            <p:nvGrpSpPr>
              <p:cNvPr id="34" name="Gruppe 33"/>
              <p:cNvGrpSpPr/>
              <p:nvPr/>
            </p:nvGrpSpPr>
            <p:grpSpPr>
              <a:xfrm>
                <a:off x="-1389278" y="3011288"/>
                <a:ext cx="991694" cy="991694"/>
                <a:chOff x="8171936" y="115633"/>
                <a:chExt cx="1074335" cy="1074335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8171936" y="115633"/>
                  <a:ext cx="1074335" cy="107433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da-DK" sz="1662">
                    <a:solidFill>
                      <a:srgbClr val="B10528"/>
                    </a:solidFill>
                  </a:endParaRPr>
                </a:p>
              </p:txBody>
            </p:sp>
            <p:sp>
              <p:nvSpPr>
                <p:cNvPr id="36" name="Tekstfelt 35"/>
                <p:cNvSpPr txBox="1"/>
                <p:nvPr/>
              </p:nvSpPr>
              <p:spPr>
                <a:xfrm>
                  <a:off x="8307544" y="298569"/>
                  <a:ext cx="798827" cy="7001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a-DK" sz="3600" b="1" dirty="0" smtClean="0">
                      <a:solidFill>
                        <a:srgbClr val="B10528"/>
                      </a:solidFill>
                    </a:rPr>
                    <a:t>CA</a:t>
                  </a:r>
                  <a:endParaRPr lang="da-DK" sz="3600" b="1" dirty="0">
                    <a:solidFill>
                      <a:srgbClr val="B10528"/>
                    </a:solidFill>
                  </a:endParaRPr>
                </a:p>
              </p:txBody>
            </p:sp>
          </p:grpSp>
        </p:grpSp>
        <p:sp>
          <p:nvSpPr>
            <p:cNvPr id="43" name="Tekstfelt 42"/>
            <p:cNvSpPr txBox="1"/>
            <p:nvPr/>
          </p:nvSpPr>
          <p:spPr>
            <a:xfrm>
              <a:off x="619320" y="3449848"/>
              <a:ext cx="19818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000" b="1" dirty="0" smtClean="0"/>
                <a:t>Billige, populære varer</a:t>
              </a:r>
            </a:p>
            <a:p>
              <a:pPr algn="r"/>
              <a:r>
                <a:rPr lang="da-DK" sz="1000" dirty="0" smtClean="0"/>
                <a:t>Lav </a:t>
              </a:r>
              <a:r>
                <a:rPr lang="da-DK" sz="1000" dirty="0"/>
                <a:t>værdi – mange </a:t>
              </a:r>
              <a:r>
                <a:rPr lang="da-DK" sz="1000" dirty="0" smtClean="0"/>
                <a:t>pluk</a:t>
              </a:r>
              <a:endParaRPr lang="da-DK" sz="1000" dirty="0"/>
            </a:p>
          </p:txBody>
        </p:sp>
      </p:grpSp>
      <p:cxnSp>
        <p:nvCxnSpPr>
          <p:cNvPr id="62" name="Lige pilforbindelse 61"/>
          <p:cNvCxnSpPr/>
          <p:nvPr/>
        </p:nvCxnSpPr>
        <p:spPr>
          <a:xfrm>
            <a:off x="6402412" y="4681096"/>
            <a:ext cx="304881" cy="3055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/>
          <p:cNvSpPr/>
          <p:nvPr/>
        </p:nvSpPr>
        <p:spPr>
          <a:xfrm>
            <a:off x="4131451" y="3234522"/>
            <a:ext cx="165541" cy="87219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 rot="16200000">
            <a:off x="3891378" y="3714303"/>
            <a:ext cx="6735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" b="1" dirty="0" smtClean="0">
                <a:ea typeface="Verdana" panose="020B0604030504040204" pitchFamily="34" charset="0"/>
                <a:cs typeface="Arial" panose="020B0604020202020204" pitchFamily="34" charset="0"/>
              </a:rPr>
              <a:t>Kostværdi</a:t>
            </a:r>
            <a:endParaRPr lang="da-DK" sz="900" b="1" dirty="0"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1" name="Afrundet rektangulær billedforklaring 50"/>
          <p:cNvSpPr/>
          <p:nvPr/>
        </p:nvSpPr>
        <p:spPr>
          <a:xfrm>
            <a:off x="4069859" y="2038365"/>
            <a:ext cx="1515141" cy="383761"/>
          </a:xfrm>
          <a:prstGeom prst="wedgeRoundRectCallout">
            <a:avLst>
              <a:gd name="adj1" fmla="val -67582"/>
              <a:gd name="adj2" fmla="val 252055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000" dirty="0" smtClean="0"/>
              <a:t>Indsæt jeres grænser</a:t>
            </a:r>
            <a:endParaRPr lang="da-DK" sz="1000" dirty="0"/>
          </a:p>
        </p:txBody>
      </p:sp>
      <p:sp>
        <p:nvSpPr>
          <p:cNvPr id="52" name="Afrundet rektangulær billedforklaring 51"/>
          <p:cNvSpPr/>
          <p:nvPr/>
        </p:nvSpPr>
        <p:spPr>
          <a:xfrm>
            <a:off x="5314425" y="1233078"/>
            <a:ext cx="1242175" cy="914677"/>
          </a:xfrm>
          <a:prstGeom prst="wedgeRoundRectCallout">
            <a:avLst>
              <a:gd name="adj1" fmla="val 59922"/>
              <a:gd name="adj2" fmla="val -2411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000" dirty="0" smtClean="0"/>
              <a:t>Tilføj jeres styringsprincipper og ”Obs” inden du printer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3037293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1933</TotalTime>
  <Words>410</Words>
  <Application>Microsoft Office PowerPoint</Application>
  <PresentationFormat>A4 (210 x 297 mm)</PresentationFormat>
  <Paragraphs>162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Office-tema</vt:lpstr>
      <vt:lpstr>ABC Plakat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Viki Ølgod</dc:creator>
  <cp:lastModifiedBy>Viki Ølgod</cp:lastModifiedBy>
  <cp:revision>35</cp:revision>
  <cp:lastPrinted>2014-11-12T11:55:08Z</cp:lastPrinted>
  <dcterms:created xsi:type="dcterms:W3CDTF">2014-11-10T15:10:12Z</dcterms:created>
  <dcterms:modified xsi:type="dcterms:W3CDTF">2014-12-03T11:43:16Z</dcterms:modified>
</cp:coreProperties>
</file>